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87" r:id="rId4"/>
    <p:sldId id="354" r:id="rId5"/>
    <p:sldId id="301" r:id="rId6"/>
    <p:sldId id="290" r:id="rId7"/>
    <p:sldId id="291" r:id="rId8"/>
    <p:sldId id="292" r:id="rId9"/>
    <p:sldId id="293" r:id="rId10"/>
    <p:sldId id="294" r:id="rId11"/>
    <p:sldId id="350" r:id="rId12"/>
    <p:sldId id="351" r:id="rId13"/>
    <p:sldId id="352" r:id="rId14"/>
    <p:sldId id="315" r:id="rId15"/>
    <p:sldId id="355" r:id="rId16"/>
    <p:sldId id="295" r:id="rId17"/>
    <p:sldId id="296" r:id="rId18"/>
    <p:sldId id="356" r:id="rId19"/>
    <p:sldId id="321" r:id="rId20"/>
    <p:sldId id="346" r:id="rId21"/>
    <p:sldId id="347" r:id="rId22"/>
    <p:sldId id="281" r:id="rId23"/>
    <p:sldId id="261" r:id="rId24"/>
    <p:sldId id="26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Thurau-Gray" initials="L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EBA"/>
    <a:srgbClr val="3B10DA"/>
    <a:srgbClr val="2A13D7"/>
    <a:srgbClr val="3921EB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01" autoAdjust="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89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63642-FE2B-4A99-A5D6-E52555240FDD}" type="datetimeFigureOut">
              <a:rPr lang="en-US" smtClean="0">
                <a:latin typeface="Arial"/>
              </a:rPr>
              <a:pPr/>
              <a:t>4/1/2014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9DF4E-FA09-4F1D-A912-19EA8FD07567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2295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717F2BE5-4971-4419-8173-D23E7A14E58A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92F2D914-2CAC-4B49-9020-9C780BB3BE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pitchFamily="-110" charset="0"/>
              </a:rPr>
              <a:t>*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pitchFamily="-110" charset="0"/>
              </a:rPr>
              <a:t>07/16/96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pitchFamily="-110" charset="0"/>
              </a:rPr>
              <a:t>*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pitchFamily="-110" charset="0"/>
              </a:rPr>
              <a:t>##</a:t>
            </a:r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400"/>
            <a:ext cx="5030456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098" tIns="45549" rIns="91098" bIns="45549"/>
          <a:lstStyle/>
          <a:p>
            <a:endParaRPr lang="en-US">
              <a:latin typeface="Times New Roman" pitchFamily="-11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D914-2CAC-4B49-9020-9C780BB3BE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Begin with information on cuts to municipalities; every one is hurting and the need to use existing resources carefully and wisely is important and can help ensure that good decisions are made.</a:t>
            </a:r>
          </a:p>
          <a:p>
            <a:pPr eaLnBrk="1" hangingPunct="1"/>
            <a:r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You might want to remind officers that recent studies show that arrest and detention of youth is most likely to lead to recidivism; according to one study, this approach to minor youth crime increased SEVEN FOLD the recidivism rate.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3432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797175"/>
            <a:ext cx="64770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419600"/>
            <a:ext cx="6477000" cy="1371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64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EFBC3C-3B7C-415C-8AD2-F5EF9CEB1B5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91BB1-1092-4BF8-BE7C-8C178912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762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8423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8423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4040188" cy="457200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09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0"/>
            <a:ext cx="4041775" cy="32305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8423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67114" cy="152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pic>
        <p:nvPicPr>
          <p:cNvPr id="2" name="Picture 1" descr="sfy-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3746500" cy="698500"/>
          </a:xfrm>
          <a:prstGeom prst="rect">
            <a:avLst/>
          </a:prstGeom>
        </p:spPr>
      </p:pic>
      <p:pic>
        <p:nvPicPr>
          <p:cNvPr id="3" name="Picture 2" descr="SFY_kid_police_illus_blk.gif"/>
          <p:cNvPicPr>
            <a:picLocks noChangeAspect="1"/>
          </p:cNvPicPr>
          <p:nvPr userDrawn="1"/>
        </p:nvPicPr>
        <p:blipFill>
          <a:blip r:embed="rId7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276600"/>
            <a:ext cx="7827032" cy="3733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7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477000"/>
            <a:ext cx="9167114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  <p:pic>
        <p:nvPicPr>
          <p:cNvPr id="9" name="Picture 8" descr="sfy-logo-color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0335"/>
            <a:ext cx="2971800" cy="554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ed.gov/school-discipline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Policing the </a:t>
            </a:r>
            <a:br>
              <a:rPr lang="en-US" dirty="0" smtClean="0"/>
            </a:br>
            <a:r>
              <a:rPr lang="en-US" dirty="0" smtClean="0"/>
              <a:t>TEEN BRAIN in SCHOOL</a:t>
            </a:r>
            <a:endParaRPr lang="en-US" sz="4000" b="1" i="1" dirty="0"/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New York State Regional Leadership </a:t>
            </a:r>
          </a:p>
          <a:p>
            <a:r>
              <a:rPr lang="en-US" sz="2800" dirty="0" smtClean="0"/>
              <a:t>Summit on School-Justice Partnerships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This Just In…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January 9, 2014 from U.S. Department of Ed</a:t>
            </a:r>
          </a:p>
          <a:p>
            <a:pPr>
              <a:buNone/>
            </a:pPr>
            <a:r>
              <a:rPr lang="en-US" dirty="0" smtClean="0"/>
              <a:t>issues “guidance” on </a:t>
            </a:r>
            <a:r>
              <a:rPr lang="en-US" i="1" dirty="0" smtClean="0"/>
              <a:t>Improving School </a:t>
            </a:r>
          </a:p>
          <a:p>
            <a:pPr>
              <a:buNone/>
            </a:pPr>
            <a:r>
              <a:rPr lang="en-US" i="1" dirty="0" smtClean="0"/>
              <a:t>Climate and Discipline.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Clear, Appropriate &amp; Consistent Expectations &amp; Consequences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Equity &amp; Continuous Improvement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School Systems are expected to…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Reduce school-based arrests</a:t>
            </a:r>
          </a:p>
          <a:p>
            <a:r>
              <a:rPr lang="en-US" dirty="0" smtClean="0"/>
              <a:t>Train officers and school personnel in developmentally appropriate approaches to positively engage with youth.</a:t>
            </a:r>
          </a:p>
          <a:p>
            <a:r>
              <a:rPr lang="en-US" dirty="0" smtClean="0"/>
              <a:t>Developmentally appropriate &amp; proportional consequences for misbehavior</a:t>
            </a:r>
          </a:p>
          <a:p>
            <a:r>
              <a:rPr lang="en-US" dirty="0" smtClean="0"/>
              <a:t>Reduce use of suspensions/expulsions.</a:t>
            </a:r>
          </a:p>
          <a:p>
            <a:r>
              <a:rPr lang="en-US" dirty="0" smtClean="0"/>
              <a:t>Apply all adult conduct in unbiased manner.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And If Schools Don’t…Expect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have your data collected!</a:t>
            </a:r>
          </a:p>
          <a:p>
            <a:r>
              <a:rPr lang="en-US" dirty="0" smtClean="0"/>
              <a:t>Enforcement actions!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Source:  </a:t>
            </a:r>
            <a:r>
              <a:rPr lang="en-US" u="sng" dirty="0" smtClean="0">
                <a:hlinkClick r:id="rId2"/>
              </a:rPr>
              <a:t>http://www.ed.gov/school-discipline/ </a:t>
            </a:r>
            <a:endParaRPr lang="en-US" dirty="0"/>
          </a:p>
        </p:txBody>
      </p:sp>
      <p:pic>
        <p:nvPicPr>
          <p:cNvPr id="8" name="Content Placeholder 7" descr="images-4.jpe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7128" r="-7128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914400" y="2797175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do we </a:t>
            </a:r>
            <a:br>
              <a:rPr lang="en-US" b="1" dirty="0" smtClean="0"/>
            </a:br>
            <a:r>
              <a:rPr lang="en-US" b="1" dirty="0" smtClean="0"/>
              <a:t>prepare police</a:t>
            </a:r>
            <a:br>
              <a:rPr lang="en-US" b="1" dirty="0" smtClean="0"/>
            </a:br>
            <a:r>
              <a:rPr lang="en-US" b="1" dirty="0" smtClean="0"/>
              <a:t> to work with youth?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brain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981200"/>
            <a:ext cx="4114800" cy="533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4000" b="1" dirty="0" smtClean="0"/>
              <a:t>The youth you see...</a:t>
            </a:r>
            <a:endParaRPr lang="en-US" sz="40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In-Service Police Training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IACP 2011 Juvenile Justice 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Training Needs Survey of 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Chiefs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sz="3097" dirty="0" smtClean="0">
                <a:solidFill>
                  <a:srgbClr val="000000"/>
                </a:solidFill>
              </a:rPr>
              <a:t>No training after academy,</a:t>
            </a:r>
          </a:p>
          <a:p>
            <a:r>
              <a:rPr lang="en-US" sz="3097" dirty="0" smtClean="0">
                <a:solidFill>
                  <a:srgbClr val="000000"/>
                </a:solidFill>
              </a:rPr>
              <a:t>No requirement for in-service training,</a:t>
            </a:r>
          </a:p>
          <a:p>
            <a:r>
              <a:rPr lang="en-US" sz="3097" dirty="0" smtClean="0">
                <a:solidFill>
                  <a:srgbClr val="000000"/>
                </a:solidFill>
              </a:rPr>
              <a:t>No in-service training in juvenile justice for 5 years or &gt; due to lack of funding</a:t>
            </a:r>
            <a:r>
              <a:rPr lang="en-US" dirty="0" smtClean="0">
                <a:solidFill>
                  <a:srgbClr val="3B10DA"/>
                </a:solidFill>
              </a:rPr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Content Placeholder 8" descr="images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561" r="-1561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2010 Strategies for Youth, Inc.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Academy Recruit Training 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SFY Study of Police Officer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Standards &amp; Training (POST)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Curriculum 2013:</a:t>
            </a:r>
          </a:p>
          <a:p>
            <a:r>
              <a:rPr lang="en-US" sz="3097" dirty="0" smtClean="0">
                <a:solidFill>
                  <a:srgbClr val="000000"/>
                </a:solidFill>
              </a:rPr>
              <a:t>Average duration is 6 hours,</a:t>
            </a:r>
          </a:p>
          <a:p>
            <a:r>
              <a:rPr lang="en-US" sz="3097" dirty="0" smtClean="0">
                <a:solidFill>
                  <a:srgbClr val="000000"/>
                </a:solidFill>
              </a:rPr>
              <a:t>90 to 95% of curricula is legal; not always updated,</a:t>
            </a:r>
          </a:p>
          <a:p>
            <a:r>
              <a:rPr lang="en-US" sz="3097" dirty="0" smtClean="0">
                <a:solidFill>
                  <a:srgbClr val="000000"/>
                </a:solidFill>
              </a:rPr>
              <a:t>Most state provide no training on youths’ developmental and mental health issues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Content Placeholder 8" descr="sideshow-img-repor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0306" b="-30306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2010 Strategies for Youth, Inc. All Rights Reserved.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3B10DA"/>
                </a:solidFill>
                <a:ea typeface="ＭＳ Ｐゴシック" pitchFamily="-65" charset="-128"/>
                <a:cs typeface="ＭＳ Ｐゴシック" pitchFamily="-65" charset="-128"/>
              </a:rPr>
              <a:t>Teens’ Enlarged </a:t>
            </a:r>
            <a:r>
              <a:rPr lang="en-US" b="1" dirty="0" err="1">
                <a:solidFill>
                  <a:srgbClr val="3B10DA"/>
                </a:solidFill>
                <a:ea typeface="ＭＳ Ｐゴシック" pitchFamily="-65" charset="-128"/>
                <a:cs typeface="ＭＳ Ｐゴシック" pitchFamily="-65" charset="-128"/>
              </a:rPr>
              <a:t>Amygdala</a:t>
            </a:r>
            <a:r>
              <a:rPr lang="en-US" b="1" dirty="0">
                <a:solidFill>
                  <a:srgbClr val="3B10DA"/>
                </a:solidFill>
                <a:ea typeface="ＭＳ Ｐゴシック" pitchFamily="-65" charset="-128"/>
                <a:cs typeface="ＭＳ Ｐゴシック" pitchFamily="-65" charset="-128"/>
              </a:rPr>
              <a:t>:</a:t>
            </a:r>
            <a:br>
              <a:rPr lang="en-US" b="1" dirty="0">
                <a:solidFill>
                  <a:srgbClr val="3B10DA"/>
                </a:solidFill>
                <a:ea typeface="ＭＳ Ｐゴシック" pitchFamily="-65" charset="-128"/>
                <a:cs typeface="ＭＳ Ｐゴシック" pitchFamily="-65" charset="-128"/>
              </a:rPr>
            </a:br>
            <a:r>
              <a:rPr lang="en-US" b="1" dirty="0">
                <a:solidFill>
                  <a:srgbClr val="3B10DA"/>
                </a:solidFill>
                <a:ea typeface="ＭＳ Ｐゴシック" pitchFamily="-65" charset="-128"/>
                <a:cs typeface="ＭＳ Ｐゴシック" pitchFamily="-65" charset="-128"/>
              </a:rPr>
              <a:t>No Braking Device</a:t>
            </a:r>
            <a:endParaRPr lang="en-US" dirty="0">
              <a:solidFill>
                <a:srgbClr val="3B10DA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283652" name="Picture 4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362200"/>
            <a:ext cx="65024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3653" name="Picture 5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438400"/>
            <a:ext cx="65024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Developmental Competence</a:t>
            </a:r>
            <a:endParaRPr lang="en-US" b="1" dirty="0"/>
          </a:p>
        </p:txBody>
      </p:sp>
      <p:pic>
        <p:nvPicPr>
          <p:cNvPr id="6" name="Content Placeholder 5" descr="Unknown copy 2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561" r="-156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Juvenile developmental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characteristics such as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E2212A"/>
                </a:solidFill>
              </a:rPr>
              <a:t>impulsivity, self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E2212A"/>
                </a:solidFill>
              </a:rPr>
              <a:t>centeredness, and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E2212A"/>
                </a:solidFill>
              </a:rPr>
              <a:t>resistance to authority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Increase the chances that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police-juvenile encounters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will involve 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E2212A"/>
                </a:solidFill>
              </a:rPr>
              <a:t>conflict,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E2212A"/>
                </a:solidFill>
              </a:rPr>
              <a:t>disrespect, and 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E2212A"/>
                </a:solidFill>
              </a:rPr>
              <a:t>confrontational behavior.</a:t>
            </a:r>
            <a:endParaRPr lang="en-US" dirty="0" smtClean="0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00"/>
                </a:solidFill>
              </a:rPr>
              <a:t>Developmental Competence</a:t>
            </a:r>
            <a:endParaRPr lang="en-US" b="1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Universal</a:t>
            </a:r>
            <a:r>
              <a:rPr lang="en-US" dirty="0" smtClean="0">
                <a:solidFill>
                  <a:srgbClr val="000000"/>
                </a:solidFill>
              </a:rPr>
              <a:t> stages of development</a:t>
            </a:r>
          </a:p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Adults &amp; institutions working with children &amp; youth must:</a:t>
            </a:r>
          </a:p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Understand</a:t>
            </a:r>
          </a:p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Apply the Knowledge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Adjust Responses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-111" charset="2"/>
              <a:buBlip>
                <a:blip r:embed="rId3"/>
              </a:buBlip>
              <a:defRPr/>
            </a:pPr>
            <a:endParaRPr lang="en-US" sz="2800" dirty="0">
              <a:solidFill>
                <a:srgbClr val="0000FF"/>
              </a:solidFill>
              <a:ea typeface="+mn-ea"/>
              <a:cs typeface="+mn-cs"/>
            </a:endParaRPr>
          </a:p>
        </p:txBody>
      </p:sp>
      <p:pic>
        <p:nvPicPr>
          <p:cNvPr id="6" name="Content Placeholder 5" descr="images-11.jpe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 l="-1331" r="-133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Paradigm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Recognition:</a:t>
            </a:r>
          </a:p>
          <a:p>
            <a:pPr>
              <a:buNone/>
            </a:pPr>
            <a:r>
              <a:rPr lang="en-US" dirty="0" smtClean="0"/>
              <a:t>--Same old/same old won’t work now</a:t>
            </a:r>
          </a:p>
          <a:p>
            <a:pPr>
              <a:buNone/>
            </a:pPr>
            <a:r>
              <a:rPr lang="en-US" dirty="0" smtClean="0"/>
              <a:t>--May not have worked previously.</a:t>
            </a:r>
          </a:p>
          <a:p>
            <a:pPr>
              <a:buNone/>
            </a:pPr>
            <a:r>
              <a:rPr lang="en-US" dirty="0" smtClean="0"/>
              <a:t>--Pay now, pay later.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paradigm lr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9311" b="-9311"/>
          <a:stretch>
            <a:fillRect/>
          </a:stretch>
        </p:blipFill>
        <p:spPr>
          <a:xfrm>
            <a:off x="4648200" y="2209801"/>
            <a:ext cx="4038600" cy="32766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5257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“Good news, I hear the paradigm is shifting.”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31496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Making the Case…</a:t>
            </a:r>
            <a:endParaRPr lang="en-US" sz="4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Pressure to reduce use of detention and incarceration</a:t>
            </a:r>
          </a:p>
          <a:p>
            <a:r>
              <a:rPr lang="en-US" dirty="0" smtClean="0"/>
              <a:t>Fewer law enforcement resources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Officers out of service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Court costs/OT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86000"/>
            <a:ext cx="396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Risk Management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 coverage</a:t>
            </a:r>
          </a:p>
          <a:p>
            <a:r>
              <a:rPr lang="en-US" dirty="0" smtClean="0"/>
              <a:t>Legal Challenges &amp; Costs:</a:t>
            </a:r>
          </a:p>
          <a:p>
            <a:pPr lvl="1"/>
            <a:r>
              <a:rPr lang="en-US" dirty="0" smtClean="0"/>
              <a:t>Legal fees</a:t>
            </a:r>
          </a:p>
          <a:p>
            <a:pPr lvl="1"/>
            <a:r>
              <a:rPr lang="en-US" dirty="0" smtClean="0"/>
              <a:t>Department legitimacy</a:t>
            </a:r>
          </a:p>
          <a:p>
            <a:pPr lvl="1"/>
            <a:r>
              <a:rPr lang="en-US" dirty="0" smtClean="0"/>
              <a:t>Community relations</a:t>
            </a:r>
          </a:p>
          <a:p>
            <a:pPr lvl="1"/>
            <a:r>
              <a:rPr lang="en-US" dirty="0" smtClean="0"/>
              <a:t>Morale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39941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133600"/>
            <a:ext cx="3810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rPr>
              <a:t>Legitimacy of Law Enforcement  </a:t>
            </a:r>
            <a:endParaRPr lang="en-US" dirty="0" smtClean="0">
              <a:solidFill>
                <a:srgbClr val="000000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6" name="Content Placeholder 5" descr="16772825-abstract-word-cloud-for-legitimacy-with-related-tags-and-terms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4305" b="-4305"/>
          <a:stretch>
            <a:fillRect/>
          </a:stretch>
        </p:blipFill>
        <p:spPr>
          <a:xfrm>
            <a:off x="457200" y="2255837"/>
            <a:ext cx="4038600" cy="3916363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Socialization of youth to relations with authority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</a:rPr>
              <a:t>Hold your fire!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00"/>
                </a:solidFill>
              </a:rPr>
              <a:t>Don’t dilute police authority 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Session Will Discuss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2A13D7"/>
                </a:solidFill>
              </a:rPr>
              <a:t>Policing the Teen Brain in School</a:t>
            </a:r>
          </a:p>
          <a:p>
            <a:r>
              <a:rPr lang="en-US" dirty="0" smtClean="0"/>
              <a:t>Identify Sources of Current Paradigm Shifts</a:t>
            </a:r>
          </a:p>
          <a:p>
            <a:pPr lvl="1"/>
            <a:r>
              <a:rPr lang="en-US" dirty="0" smtClean="0"/>
              <a:t>Advocates</a:t>
            </a:r>
          </a:p>
          <a:p>
            <a:pPr lvl="1"/>
            <a:r>
              <a:rPr lang="en-US" dirty="0" smtClean="0"/>
              <a:t>U.S. Supreme Court</a:t>
            </a:r>
          </a:p>
          <a:p>
            <a:pPr lvl="1"/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Parents</a:t>
            </a:r>
          </a:p>
          <a:p>
            <a:r>
              <a:rPr lang="en-US" dirty="0" smtClean="0"/>
              <a:t>Absence of Training </a:t>
            </a:r>
          </a:p>
          <a:p>
            <a:r>
              <a:rPr lang="en-US" dirty="0" smtClean="0"/>
              <a:t>Value of taking Developmental Approach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First Responders</a:t>
            </a:r>
            <a:r>
              <a:rPr lang="en-US" dirty="0" smtClean="0"/>
              <a:t> </a:t>
            </a:r>
            <a:r>
              <a:rPr lang="en-US" b="1" dirty="0" smtClean="0"/>
              <a:t>for Discipline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8" name="Content Placeholder 7" descr="berma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7579" b="-27579"/>
          <a:stretch>
            <a:fillRect/>
          </a:stretch>
        </p:blipFill>
        <p:spPr>
          <a:xfrm>
            <a:off x="4724400" y="1828800"/>
            <a:ext cx="4038600" cy="39163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pic>
        <p:nvPicPr>
          <p:cNvPr id="10" name="Picture 9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514600"/>
            <a:ext cx="3289300" cy="2476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Legal Landscape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Roper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Simmons </a:t>
            </a:r>
            <a:r>
              <a:rPr lang="en-US" sz="2400" b="1" dirty="0" smtClean="0"/>
              <a:t>(‘05)</a:t>
            </a:r>
            <a:endParaRPr lang="en-US" sz="2400" b="1" i="1" dirty="0" smtClean="0"/>
          </a:p>
          <a:p>
            <a:pPr>
              <a:spcAft>
                <a:spcPts val="600"/>
              </a:spcAft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n-US" i="1" dirty="0" smtClean="0">
                <a:solidFill>
                  <a:srgbClr val="000000"/>
                </a:solidFill>
              </a:rPr>
              <a:t>Graham </a:t>
            </a:r>
            <a:r>
              <a:rPr lang="en-US" i="1" dirty="0" err="1" smtClean="0">
                <a:solidFill>
                  <a:srgbClr val="000000"/>
                </a:solidFill>
              </a:rPr>
              <a:t>v</a:t>
            </a:r>
            <a:r>
              <a:rPr lang="en-US" i="1" dirty="0" smtClean="0">
                <a:solidFill>
                  <a:srgbClr val="000000"/>
                </a:solidFill>
              </a:rPr>
              <a:t>. Florida</a:t>
            </a:r>
            <a:r>
              <a:rPr lang="en-US" dirty="0" smtClean="0">
                <a:solidFill>
                  <a:srgbClr val="000000"/>
                </a:solidFill>
              </a:rPr>
              <a:t> (‘10)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>
                <a:solidFill>
                  <a:srgbClr val="000000"/>
                </a:solidFill>
              </a:rPr>
              <a:t>Miller </a:t>
            </a:r>
            <a:r>
              <a:rPr lang="en-US" dirty="0" err="1" smtClean="0">
                <a:solidFill>
                  <a:srgbClr val="00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. Alabama (‘12)</a:t>
            </a:r>
          </a:p>
          <a:p>
            <a:pPr>
              <a:spcAft>
                <a:spcPts val="600"/>
              </a:spcAft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JDB </a:t>
            </a:r>
            <a:r>
              <a:rPr lang="en-US" b="1" i="1" dirty="0" err="1" smtClean="0">
                <a:solidFill>
                  <a:srgbClr val="000000"/>
                </a:solidFill>
              </a:rPr>
              <a:t>v</a:t>
            </a:r>
            <a:r>
              <a:rPr lang="en-US" b="1" i="1" dirty="0" smtClean="0">
                <a:solidFill>
                  <a:srgbClr val="000000"/>
                </a:solidFill>
              </a:rPr>
              <a:t>. N. Carolina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(‘11)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pic>
        <p:nvPicPr>
          <p:cNvPr id="7" name="Picture 6" descr="images-3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0"/>
            <a:ext cx="3962400" cy="39203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i="1" dirty="0" smtClean="0"/>
              <a:t>Roper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Simmons </a:t>
            </a:r>
            <a:r>
              <a:rPr lang="en-US" b="1" dirty="0" smtClean="0"/>
              <a:t>(2005)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“A lack of maturity and an underdeveloped sense of responsibility are found in youth more often than in adults…often result in impetuous and ill-considered actions and decisions…that “adolescents are overrepresented statistically in virtually every category of reckless behavior.”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Roper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Simmons</a:t>
            </a:r>
            <a:r>
              <a:rPr lang="en-US" dirty="0" smtClean="0"/>
              <a:t>, cont’d.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 startAt="2"/>
            </a:pPr>
            <a:r>
              <a:rPr lang="en-US" dirty="0" smtClean="0"/>
              <a:t>Youth “are more vulnerable or susceptible to negative influences and outside pressures, including peer pressure…”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“…Character of a juvenile is not as well formed as that of an adult. The personality traits of juveniles are more transitory, less fixed. </a:t>
            </a:r>
          </a:p>
          <a:p>
            <a:pPr marL="514350" indent="-514350" algn="ctr">
              <a:buNone/>
            </a:pPr>
            <a:r>
              <a:rPr lang="en-US" b="1" dirty="0" smtClean="0"/>
              <a:t>Therefore:</a:t>
            </a:r>
          </a:p>
          <a:p>
            <a:pPr marL="514350" indent="-514350">
              <a:buNone/>
            </a:pPr>
            <a:r>
              <a:rPr lang="en-US" dirty="0" smtClean="0"/>
              <a:t>“The susceptibility of juveniles to immature and </a:t>
            </a:r>
          </a:p>
          <a:p>
            <a:pPr marL="514350" indent="-514350">
              <a:buNone/>
            </a:pPr>
            <a:r>
              <a:rPr lang="en-US" dirty="0" smtClean="0"/>
              <a:t>irresponsible behavior means ‘their irresponsible </a:t>
            </a:r>
          </a:p>
          <a:p>
            <a:pPr marL="514350" indent="-514350">
              <a:buNone/>
            </a:pPr>
            <a:r>
              <a:rPr lang="en-US" dirty="0" smtClean="0"/>
              <a:t>conduct is not as morally reprehensible as that of an </a:t>
            </a:r>
          </a:p>
          <a:p>
            <a:pPr marL="514350" indent="-514350">
              <a:buNone/>
            </a:pPr>
            <a:r>
              <a:rPr lang="en-US" dirty="0" smtClean="0"/>
              <a:t>adult.’”  Cannot be sentenced to death.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JDB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North Carolina, </a:t>
            </a:r>
            <a:r>
              <a:rPr lang="en-US" b="1" dirty="0" smtClean="0"/>
              <a:t>2011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“[</a:t>
            </a:r>
            <a:r>
              <a:rPr lang="en-US" dirty="0" err="1" smtClean="0"/>
              <a:t>O]fficers</a:t>
            </a:r>
            <a:r>
              <a:rPr lang="en-US" dirty="0" smtClean="0"/>
              <a:t> and judges need no imaginative </a:t>
            </a:r>
          </a:p>
          <a:p>
            <a:pPr>
              <a:buNone/>
            </a:pPr>
            <a:r>
              <a:rPr lang="en-US" dirty="0" smtClean="0"/>
              <a:t>powers, knowledge of developmental psychology, </a:t>
            </a:r>
          </a:p>
          <a:p>
            <a:pPr>
              <a:buNone/>
            </a:pPr>
            <a:r>
              <a:rPr lang="en-US" dirty="0" smtClean="0"/>
              <a:t>training in cognitive science, or expertise in social </a:t>
            </a:r>
          </a:p>
          <a:p>
            <a:pPr>
              <a:buNone/>
            </a:pPr>
            <a:r>
              <a:rPr lang="en-US" dirty="0" smtClean="0"/>
              <a:t>and cultural anthropology to account for a child’s </a:t>
            </a:r>
          </a:p>
          <a:p>
            <a:pPr>
              <a:buNone/>
            </a:pPr>
            <a:r>
              <a:rPr lang="en-US" dirty="0" smtClean="0"/>
              <a:t>age. They simply need the common sense to know </a:t>
            </a:r>
          </a:p>
          <a:p>
            <a:pPr>
              <a:buNone/>
            </a:pPr>
            <a:r>
              <a:rPr lang="en-US" dirty="0" smtClean="0"/>
              <a:t>that a 7-year-old is not a 13-year-old and neither is </a:t>
            </a:r>
          </a:p>
          <a:p>
            <a:pPr>
              <a:buNone/>
            </a:pPr>
            <a:r>
              <a:rPr lang="en-US" dirty="0" smtClean="0"/>
              <a:t>an adult.”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Policy Pressures Today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US Department of Justice</a:t>
            </a:r>
          </a:p>
          <a:p>
            <a:pPr lvl="1"/>
            <a:r>
              <a:rPr lang="en-US" dirty="0" smtClean="0"/>
              <a:t>Reduced use of incarceration </a:t>
            </a:r>
          </a:p>
          <a:p>
            <a:pPr lvl="1"/>
            <a:r>
              <a:rPr lang="en-US" dirty="0" smtClean="0"/>
              <a:t>Trauma Informed Approaches</a:t>
            </a:r>
          </a:p>
          <a:p>
            <a:pPr lvl="1"/>
            <a:r>
              <a:rPr lang="en-US" dirty="0" smtClean="0"/>
              <a:t>End use of “scared straight”</a:t>
            </a:r>
          </a:p>
          <a:p>
            <a:r>
              <a:rPr lang="en-US" b="1" dirty="0" err="1" smtClean="0"/>
              <a:t>JJDPAct</a:t>
            </a:r>
            <a:endParaRPr lang="en-US" b="1" dirty="0" smtClean="0"/>
          </a:p>
          <a:p>
            <a:pPr lvl="1"/>
            <a:r>
              <a:rPr lang="en-US" dirty="0" smtClean="0"/>
              <a:t>Disproportionate Minority Contact (DMC) </a:t>
            </a:r>
          </a:p>
          <a:p>
            <a:pPr lvl="1"/>
            <a:r>
              <a:rPr lang="en-US" dirty="0" smtClean="0"/>
              <a:t>Police Role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8" name="Content Placeholder 7" descr="images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7265" b="-17265"/>
          <a:stretch>
            <a:fillRect/>
          </a:stretch>
        </p:blipFill>
        <p:spPr>
          <a:xfrm>
            <a:off x="4648200" y="2255837"/>
            <a:ext cx="4038600" cy="39163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Custom 2">
      <a:dk1>
        <a:srgbClr val="2F2F2F"/>
      </a:dk1>
      <a:lt1>
        <a:sysClr val="window" lastClr="FFFFFF"/>
      </a:lt1>
      <a:dk2>
        <a:srgbClr val="004182"/>
      </a:dk2>
      <a:lt2>
        <a:srgbClr val="F0EFEC"/>
      </a:lt2>
      <a:accent1>
        <a:srgbClr val="004182"/>
      </a:accent1>
      <a:accent2>
        <a:srgbClr val="EFA017"/>
      </a:accent2>
      <a:accent3>
        <a:srgbClr val="026CB6"/>
      </a:accent3>
      <a:accent4>
        <a:srgbClr val="F78E1E"/>
      </a:accent4>
      <a:accent5>
        <a:srgbClr val="E1DFD9"/>
      </a:accent5>
      <a:accent6>
        <a:srgbClr val="D4CEC5"/>
      </a:accent6>
      <a:hlink>
        <a:srgbClr val="026AB5"/>
      </a:hlink>
      <a:folHlink>
        <a:srgbClr val="55555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907</Words>
  <Application>Microsoft Office PowerPoint</Application>
  <PresentationFormat>On-screen Show (4:3)</PresentationFormat>
  <Paragraphs>145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1_Custom Design</vt:lpstr>
      <vt:lpstr>Office Theme</vt:lpstr>
      <vt:lpstr>Policing the  TEEN BRAIN in SCHOOL</vt:lpstr>
      <vt:lpstr>Paradigm Changes</vt:lpstr>
      <vt:lpstr>Session Will Discuss</vt:lpstr>
      <vt:lpstr>First Responders for Discipline </vt:lpstr>
      <vt:lpstr>Legal Landscape</vt:lpstr>
      <vt:lpstr> Roper v. Simmons (2005)</vt:lpstr>
      <vt:lpstr>Roper v. Simmons, cont’d.</vt:lpstr>
      <vt:lpstr>JDB v. North Carolina, 2011</vt:lpstr>
      <vt:lpstr>Policy Pressures Today</vt:lpstr>
      <vt:lpstr>This Just In…</vt:lpstr>
      <vt:lpstr>School Systems are expected to…</vt:lpstr>
      <vt:lpstr>And If Schools Don’t…Expect</vt:lpstr>
      <vt:lpstr>How do we  prepare police  to work with youth?</vt:lpstr>
      <vt:lpstr>PowerPoint Presentation</vt:lpstr>
      <vt:lpstr>In-Service Police Training</vt:lpstr>
      <vt:lpstr>Academy Recruit Training  </vt:lpstr>
      <vt:lpstr>Teens’ Enlarged Amygdala: No Braking Device</vt:lpstr>
      <vt:lpstr>Developmental Competence</vt:lpstr>
      <vt:lpstr>Developmental Competence</vt:lpstr>
      <vt:lpstr>PowerPoint Presentation</vt:lpstr>
      <vt:lpstr>Costs</vt:lpstr>
      <vt:lpstr>Risk Management</vt:lpstr>
      <vt:lpstr>Legitimacy of Law Enforcement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Toni Lang</cp:lastModifiedBy>
  <cp:revision>73</cp:revision>
  <dcterms:created xsi:type="dcterms:W3CDTF">2014-04-01T16:25:23Z</dcterms:created>
  <dcterms:modified xsi:type="dcterms:W3CDTF">2014-04-01T17:00:50Z</dcterms:modified>
</cp:coreProperties>
</file>