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27"/>
  </p:notesMasterIdLst>
  <p:sldIdLst>
    <p:sldId id="256" r:id="rId3"/>
    <p:sldId id="257" r:id="rId4"/>
    <p:sldId id="271" r:id="rId5"/>
    <p:sldId id="273" r:id="rId6"/>
    <p:sldId id="277" r:id="rId7"/>
    <p:sldId id="274" r:id="rId8"/>
    <p:sldId id="275" r:id="rId9"/>
    <p:sldId id="333" r:id="rId10"/>
    <p:sldId id="334" r:id="rId11"/>
    <p:sldId id="336" r:id="rId12"/>
    <p:sldId id="337" r:id="rId13"/>
    <p:sldId id="338" r:id="rId14"/>
    <p:sldId id="339" r:id="rId15"/>
    <p:sldId id="340" r:id="rId16"/>
    <p:sldId id="341" r:id="rId17"/>
    <p:sldId id="349" r:id="rId18"/>
    <p:sldId id="350" r:id="rId19"/>
    <p:sldId id="351" r:id="rId20"/>
    <p:sldId id="353" r:id="rId21"/>
    <p:sldId id="356" r:id="rId22"/>
    <p:sldId id="352" r:id="rId23"/>
    <p:sldId id="354" r:id="rId24"/>
    <p:sldId id="347" r:id="rId25"/>
    <p:sldId id="34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727" autoAdjust="0"/>
  </p:normalViewPr>
  <p:slideViewPr>
    <p:cSldViewPr>
      <p:cViewPr varScale="1">
        <p:scale>
          <a:sx n="65" d="100"/>
          <a:sy n="65" d="100"/>
        </p:scale>
        <p:origin x="-235"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A033EA-C2ED-4711-AD48-4C9A9D1E1DB8}" type="datetimeFigureOut">
              <a:rPr lang="en-US"/>
              <a:pPr>
                <a:defRPr/>
              </a:pPr>
              <a:t>3/3/2014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CC17600-B6F3-4D37-8252-D4A00BEF6407}" type="slidenum">
              <a:rPr lang="en-US"/>
              <a:pPr>
                <a:defRPr/>
              </a:pPr>
              <a:t>‹#›</a:t>
            </a:fld>
            <a:endParaRPr lang="en-US"/>
          </a:p>
        </p:txBody>
      </p:sp>
    </p:spTree>
    <p:extLst>
      <p:ext uri="{BB962C8B-B14F-4D97-AF65-F5344CB8AC3E}">
        <p14:creationId xmlns:p14="http://schemas.microsoft.com/office/powerpoint/2010/main" val="36954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7504FF-97C7-4B6D-93C7-C61B49D89894}"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1637278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Rot="1" noChangeAspect="1" noTextEdit="1"/>
          </p:cNvSpPr>
          <p:nvPr>
            <p:ph type="sldImg"/>
          </p:nvPr>
        </p:nvSpPr>
        <p:spPr bwMode="auto">
          <a:noFill/>
          <a:ln>
            <a:solidFill>
              <a:srgbClr val="000000"/>
            </a:solidFill>
            <a:miter lim="800000"/>
            <a:headEnd/>
            <a:tailEnd/>
          </a:ln>
        </p:spPr>
      </p:sp>
      <p:sp>
        <p:nvSpPr>
          <p:cNvPr id="23654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55783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TextEdit="1"/>
          </p:cNvSpPr>
          <p:nvPr>
            <p:ph type="sldImg"/>
          </p:nvPr>
        </p:nvSpPr>
        <p:spPr bwMode="auto">
          <a:noFill/>
          <a:ln>
            <a:solidFill>
              <a:srgbClr val="000000"/>
            </a:solidFill>
            <a:miter lim="800000"/>
            <a:headEnd/>
            <a:tailEnd/>
          </a:ln>
        </p:spPr>
      </p:sp>
      <p:sp>
        <p:nvSpPr>
          <p:cNvPr id="2928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9211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TextEdit="1"/>
          </p:cNvSpPr>
          <p:nvPr>
            <p:ph type="sldImg"/>
          </p:nvPr>
        </p:nvSpPr>
        <p:spPr bwMode="auto">
          <a:noFill/>
          <a:ln>
            <a:solidFill>
              <a:srgbClr val="000000"/>
            </a:solidFill>
            <a:miter lim="800000"/>
            <a:headEnd/>
            <a:tailEnd/>
          </a:ln>
        </p:spPr>
      </p:sp>
      <p:sp>
        <p:nvSpPr>
          <p:cNvPr id="2949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7312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BEB085-B5C5-43A5-9356-373939E9EA26}" type="slidenum">
              <a:rPr lang="en-US"/>
              <a:pPr eaLnBrk="1" hangingPunct="1"/>
              <a:t>21</a:t>
            </a:fld>
            <a:endParaRPr lang="en-US"/>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smtClean="0"/>
          </a:p>
        </p:txBody>
      </p:sp>
    </p:spTree>
    <p:extLst>
      <p:ext uri="{BB962C8B-B14F-4D97-AF65-F5344CB8AC3E}">
        <p14:creationId xmlns:p14="http://schemas.microsoft.com/office/powerpoint/2010/main" val="1550562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3A603E9F-BED4-4494-8287-28E994A7F5AD}" type="slidenum">
              <a:rPr lang="en-US" sz="1200">
                <a:latin typeface="+mn-lt"/>
              </a:rPr>
              <a:pPr algn="r">
                <a:defRPr/>
              </a:pPr>
              <a:t>23</a:t>
            </a:fld>
            <a:endParaRPr lang="en-US" sz="1200">
              <a:latin typeface="+mn-lt"/>
            </a:endParaRPr>
          </a:p>
        </p:txBody>
      </p:sp>
      <p:sp>
        <p:nvSpPr>
          <p:cNvPr id="289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9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7719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359C67-C473-44B6-92BF-FC0DC0648C8D}" type="slidenum">
              <a:rPr lang="en-US"/>
              <a:pPr fontAlgn="base">
                <a:spcBef>
                  <a:spcPct val="0"/>
                </a:spcBef>
                <a:spcAft>
                  <a:spcPct val="0"/>
                </a:spcAft>
                <a:defRPr/>
              </a:pPr>
              <a:t>2</a:t>
            </a:fld>
            <a:endParaRPr lang="en-US"/>
          </a:p>
        </p:txBody>
      </p:sp>
    </p:spTree>
    <p:extLst>
      <p:ext uri="{BB962C8B-B14F-4D97-AF65-F5344CB8AC3E}">
        <p14:creationId xmlns:p14="http://schemas.microsoft.com/office/powerpoint/2010/main" val="352803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6001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2472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Rot="1" noChangeAspect="1" noTextEdit="1"/>
          </p:cNvSpPr>
          <p:nvPr>
            <p:ph type="sldImg"/>
          </p:nvPr>
        </p:nvSpPr>
        <p:spPr bwMode="auto">
          <a:noFill/>
          <a:ln>
            <a:solidFill>
              <a:srgbClr val="000000"/>
            </a:solidFill>
            <a:miter lim="800000"/>
            <a:headEnd/>
            <a:tailEnd/>
          </a:ln>
        </p:spPr>
      </p:sp>
      <p:sp>
        <p:nvSpPr>
          <p:cNvPr id="22630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9055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2"/>
          <p:cNvSpPr>
            <a:spLocks noGrp="1" noRot="1" noChangeAspect="1" noTextEdit="1"/>
          </p:cNvSpPr>
          <p:nvPr>
            <p:ph type="sldImg"/>
          </p:nvPr>
        </p:nvSpPr>
        <p:spPr bwMode="auto">
          <a:noFill/>
          <a:ln>
            <a:solidFill>
              <a:srgbClr val="000000"/>
            </a:solidFill>
            <a:miter lim="800000"/>
            <a:headEnd/>
            <a:tailEnd/>
          </a:ln>
        </p:spPr>
      </p:sp>
      <p:sp>
        <p:nvSpPr>
          <p:cNvPr id="228354"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602190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2"/>
          <p:cNvSpPr>
            <a:spLocks noGrp="1" noRot="1" noChangeAspect="1" noTextEdit="1"/>
          </p:cNvSpPr>
          <p:nvPr>
            <p:ph type="sldImg"/>
          </p:nvPr>
        </p:nvSpPr>
        <p:spPr bwMode="auto">
          <a:noFill/>
          <a:ln>
            <a:solidFill>
              <a:srgbClr val="000000"/>
            </a:solidFill>
            <a:miter lim="800000"/>
            <a:headEnd/>
            <a:tailEnd/>
          </a:ln>
        </p:spPr>
      </p:sp>
      <p:sp>
        <p:nvSpPr>
          <p:cNvPr id="23040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42328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Rectangle 2"/>
          <p:cNvSpPr>
            <a:spLocks noGrp="1" noRot="1" noChangeAspect="1" noTextEdit="1"/>
          </p:cNvSpPr>
          <p:nvPr>
            <p:ph type="sldImg"/>
          </p:nvPr>
        </p:nvSpPr>
        <p:spPr bwMode="auto">
          <a:noFill/>
          <a:ln>
            <a:solidFill>
              <a:srgbClr val="000000"/>
            </a:solidFill>
            <a:miter lim="800000"/>
            <a:headEnd/>
            <a:tailEnd/>
          </a:ln>
        </p:spPr>
      </p:sp>
      <p:sp>
        <p:nvSpPr>
          <p:cNvPr id="23245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57644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2"/>
          <p:cNvSpPr>
            <a:spLocks noGrp="1" noRot="1" noChangeAspect="1" noTextEdit="1"/>
          </p:cNvSpPr>
          <p:nvPr>
            <p:ph type="sldImg"/>
          </p:nvPr>
        </p:nvSpPr>
        <p:spPr bwMode="auto">
          <a:noFill/>
          <a:ln>
            <a:solidFill>
              <a:srgbClr val="000000"/>
            </a:solidFill>
            <a:miter lim="800000"/>
            <a:headEnd/>
            <a:tailEnd/>
          </a:ln>
        </p:spPr>
      </p:sp>
      <p:sp>
        <p:nvSpPr>
          <p:cNvPr id="234498"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56645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F4A4EF78-4B3A-4130-89E2-F9C1BF0EAB3C}" type="datetimeFigureOut">
              <a:rPr lang="en-US"/>
              <a:pPr>
                <a:defRPr/>
              </a:pPr>
              <a:t>3/3/2014</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7716597-76E9-4209-A32B-F93DC2D82C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197C246-A813-4B07-A2BE-92EB0B75846F}" type="datetimeFigureOut">
              <a:rPr lang="en-US"/>
              <a:pPr>
                <a:defRPr/>
              </a:pPr>
              <a:t>3/3/2014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9ED207-38D8-46D4-B2B5-5DA1B7C2DC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4B5B50-524D-4395-A4C0-CFF9095F4BF5}" type="datetimeFigureOut">
              <a:rPr lang="en-US"/>
              <a:pPr>
                <a:defRPr/>
              </a:pPr>
              <a:t>3/3/2014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9931B6-726D-466A-AF52-D4EF9B7B01E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541C069-010F-46D8-9602-40E25D7B3568}" type="datetimeFigureOut">
              <a:rPr lang="en-US"/>
              <a:pPr>
                <a:defRPr/>
              </a:pPr>
              <a:t>3/3/2014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923DF2-3663-4142-A9C3-8C5A7B4B7CC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F995AA-7A26-44DF-85A6-B73DFAFA6E31}" type="datetimeFigureOut">
              <a:rPr lang="en-US"/>
              <a:pPr>
                <a:defRPr/>
              </a:pPr>
              <a:t>3/3/2014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A6672E-A9BB-40A9-8477-29A15A6F578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996640D-B8F0-4B9E-A28E-3EA4E473BD3E}" type="datetimeFigureOut">
              <a:rPr lang="en-US"/>
              <a:pPr>
                <a:defRPr/>
              </a:pPr>
              <a:t>3/3/2014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E5EF42-D597-4304-BB0B-D81B33219AF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F5F191C-4AAE-48CC-8F07-E5675489B873}" type="datetimeFigureOut">
              <a:rPr lang="en-US"/>
              <a:pPr>
                <a:defRPr/>
              </a:pPr>
              <a:t>3/3/2014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E69ED8-C6C6-4F42-85DB-6C79827FBEA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77AB81-0631-4131-8ABA-F13174B1F33F}" type="datetimeFigureOut">
              <a:rPr lang="en-US"/>
              <a:pPr>
                <a:defRPr/>
              </a:pPr>
              <a:t>3/3/2014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B1A07E-378D-44F9-82C7-4F06B99BAAE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5BDEF6-0754-449E-A3C9-13451F342404}" type="datetimeFigureOut">
              <a:rPr lang="en-US"/>
              <a:pPr>
                <a:defRPr/>
              </a:pPr>
              <a:t>3/3/2014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433383-C4A1-4FFC-982E-1E8C1931270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2B7976B-7DF8-4611-B3D2-9987900B873F}" type="datetimeFigureOut">
              <a:rPr lang="en-US"/>
              <a:pPr>
                <a:defRPr/>
              </a:pPr>
              <a:t>3/3/2014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6578FC-4475-4FD1-A6B3-DCC763B5711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A6602E-4C89-4270-B3C1-11174F30B86D}" type="datetimeFigureOut">
              <a:rPr lang="en-US"/>
              <a:pPr>
                <a:defRPr/>
              </a:pPr>
              <a:t>3/3/2014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3EA840-FD80-48A9-8B36-418CA98F79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00C3FD87-10D3-4359-962D-3B87A46608C6}" type="datetimeFigureOut">
              <a:rPr lang="en-US"/>
              <a:pPr>
                <a:defRPr/>
              </a:pPr>
              <a:t>3/3/2014</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7D6C47F-2AAE-4066-AB48-F75AAECFEA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28E877-116D-4E67-8D64-E5D847573A7D}" type="datetimeFigureOut">
              <a:rPr lang="en-US"/>
              <a:pPr>
                <a:defRPr/>
              </a:pPr>
              <a:t>3/3/2014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CEB110-8B83-454C-BFFE-7DE4A5B5532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58825"/>
          </a:xfrm>
        </p:spPr>
        <p:txBody>
          <a:bodyPr/>
          <a:lstStyle/>
          <a:p>
            <a:r>
              <a:rPr lang="en-US"/>
              <a:t>Click to edit Master title style</a:t>
            </a:r>
          </a:p>
        </p:txBody>
      </p:sp>
      <p:sp>
        <p:nvSpPr>
          <p:cNvPr id="3" name="Content Placeholder 2"/>
          <p:cNvSpPr>
            <a:spLocks noGrp="1"/>
          </p:cNvSpPr>
          <p:nvPr>
            <p:ph sz="half" idx="1"/>
          </p:nvPr>
        </p:nvSpPr>
        <p:spPr>
          <a:xfrm>
            <a:off x="301625" y="1524000"/>
            <a:ext cx="8534400" cy="2222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1625" y="3898900"/>
            <a:ext cx="8534400" cy="222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791200" y="6405563"/>
            <a:ext cx="3044825" cy="365125"/>
          </a:xfrm>
        </p:spPr>
        <p:txBody>
          <a:bodyPr/>
          <a:lstStyle>
            <a:lvl1pPr>
              <a:defRPr/>
            </a:lvl1pPr>
          </a:lstStyle>
          <a:p>
            <a:pPr>
              <a:defRPr/>
            </a:pPr>
            <a:fld id="{EFDE8830-2729-4F8E-88BD-910FF68CDA8F}" type="datetimeFigureOut">
              <a:rPr lang="en-US"/>
              <a:pPr>
                <a:defRPr/>
              </a:pPr>
              <a:t>3/3/2014</a:t>
            </a:fld>
            <a:endParaRPr lang="en-US"/>
          </a:p>
        </p:txBody>
      </p:sp>
      <p:sp>
        <p:nvSpPr>
          <p:cNvPr id="6" name="Footer Placeholder 5"/>
          <p:cNvSpPr>
            <a:spLocks noGrp="1"/>
          </p:cNvSpPr>
          <p:nvPr>
            <p:ph type="ftr" sz="quarter" idx="11"/>
          </p:nvPr>
        </p:nvSpPr>
        <p:spPr>
          <a:xfrm>
            <a:off x="304800" y="6410325"/>
            <a:ext cx="3581400" cy="36671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4362450" y="1027113"/>
            <a:ext cx="457200" cy="441325"/>
          </a:xfrm>
        </p:spPr>
        <p:txBody>
          <a:bodyPr/>
          <a:lstStyle>
            <a:lvl1pPr>
              <a:defRPr/>
            </a:lvl1pPr>
          </a:lstStyle>
          <a:p>
            <a:pPr>
              <a:defRPr/>
            </a:pPr>
            <a:fld id="{BBA3DF94-09BE-4EB2-B1FD-38D25236C1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818211E5-9F7B-4154-B836-7670B3557A80}" type="datetimeFigureOut">
              <a:rPr lang="en-US"/>
              <a:pPr>
                <a:defRPr/>
              </a:pPr>
              <a:t>3/3/2014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5B132F7-4FA3-440D-9731-C83E81019B1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C96AA2F-13A8-4C4A-A70A-677D52E3DF3A}" type="datetimeFigureOut">
              <a:rPr lang="en-US"/>
              <a:pPr>
                <a:defRPr/>
              </a:pPr>
              <a:t>3/3/2014</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BBBD23F5-8BF2-442D-9ABC-B51D222BAA6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F1D68AF-FF31-4983-A8D2-BF2B850A3E03}" type="datetimeFigureOut">
              <a:rPr lang="en-US"/>
              <a:pPr>
                <a:defRPr/>
              </a:pPr>
              <a:t>3/3/2014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5E15F7FC-3EEF-4B6A-A7BA-3B0F973D11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6354DC73-5ED2-4678-803B-67FB22626FDE}" type="datetimeFigureOut">
              <a:rPr lang="en-US"/>
              <a:pPr>
                <a:defRPr/>
              </a:pPr>
              <a:t>3/3/2014</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AD7AE010-73D1-4052-8090-80C4C95680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282E62DE-8548-444A-9C96-99D5DCE90B42}"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FEFCBD1D-0F70-4E7D-A40F-33741D676304}" type="datetimeFigureOut">
              <a:rPr lang="en-US"/>
              <a:pPr>
                <a:defRPr/>
              </a:pPr>
              <a:t>3/3/2014</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E4B497D-E9FF-476C-9399-47C1415BE305}"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D84FD168-BF3F-4CFA-8AFF-3167A326C0ED}" type="datetimeFigureOut">
              <a:rPr lang="en-US"/>
              <a:pPr>
                <a:defRPr/>
              </a:pPr>
              <a:t>3/3/2014</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BF96D74B-1C3E-4642-A813-B35BAA41C1AA}"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6A4E8B99-B933-4249-9597-D73A9F4ACF03}" type="datetimeFigureOut">
              <a:rPr lang="en-US"/>
              <a:pPr>
                <a:defRPr/>
              </a:pPr>
              <a:t>3/3/2014</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87850F3C-9D58-421B-8BB3-F5A8270E2F77}" type="datetimeFigureOut">
              <a:rPr lang="en-US"/>
              <a:pPr>
                <a:defRPr/>
              </a:pPr>
              <a:t>3/3/2014</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097E63CF-0C98-41F4-B47B-855D97C3CBB3}"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5"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76"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Date Placeholder 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a:solidFill>
                  <a:srgbClr val="FFFFFF"/>
                </a:solidFill>
                <a:latin typeface="+mn-lt"/>
              </a:defRPr>
            </a:lvl1pPr>
          </a:lstStyle>
          <a:p>
            <a:pPr>
              <a:defRPr/>
            </a:pPr>
            <a:fld id="{56867C38-8B3D-4D84-BBE2-6693813EA331}" type="datetimeFigureOut">
              <a:rPr lang="en-US"/>
              <a:pPr>
                <a:defRPr/>
              </a:pPr>
              <a:t>3/3/2014</a:t>
            </a:fld>
            <a:endParaRPr lang="en-US"/>
          </a:p>
        </p:txBody>
      </p:sp>
      <p:sp>
        <p:nvSpPr>
          <p:cNvPr id="21" name="Footer Placeholder 4"/>
          <p:cNvSpPr>
            <a:spLocks noGrp="1"/>
          </p:cNvSpPr>
          <p:nvPr>
            <p:ph type="ftr" sz="quarter" idx="3"/>
          </p:nvPr>
        </p:nvSpPr>
        <p:spPr>
          <a:xfrm>
            <a:off x="304800" y="6410325"/>
            <a:ext cx="3581400" cy="366713"/>
          </a:xfrm>
          <a:prstGeom prst="rect">
            <a:avLst/>
          </a:prstGeom>
        </p:spPr>
        <p:txBody>
          <a:bodyPr vert="horz"/>
          <a:lstStyle>
            <a:lvl1pPr algn="l" fontAlgn="auto">
              <a:spcBef>
                <a:spcPts val="0"/>
              </a:spcBef>
              <a:spcAft>
                <a:spcPts val="0"/>
              </a:spcAft>
              <a:defRPr sz="1200">
                <a:solidFill>
                  <a:srgbClr val="FFFFFF"/>
                </a:solidFill>
                <a:latin typeface="+mn-lt"/>
              </a:defRPr>
            </a:lvl1pPr>
          </a:lstStyle>
          <a:p>
            <a:pPr>
              <a:defRPr/>
            </a:pPr>
            <a:endParaRPr lang="en-US"/>
          </a:p>
        </p:txBody>
      </p:sp>
      <p:sp>
        <p:nvSpPr>
          <p:cNvPr id="22" name="Slide Number Placeholder 5"/>
          <p:cNvSpPr>
            <a:spLocks noGrp="1"/>
          </p:cNvSpPr>
          <p:nvPr>
            <p:ph type="sldNum" sz="quarter" idx="4"/>
          </p:nvPr>
        </p:nvSpPr>
        <p:spPr>
          <a:xfrm>
            <a:off x="4362450" y="1027113"/>
            <a:ext cx="457200" cy="441325"/>
          </a:xfrm>
          <a:prstGeom prst="rect">
            <a:avLst/>
          </a:prstGeom>
        </p:spPr>
        <p:txBody>
          <a:bodyPr vert="horz" lIns="45720" rIns="45720" anchor="ctr">
            <a:normAutofit/>
          </a:bodyPr>
          <a:lstStyle>
            <a:lvl1pPr algn="ctr" fontAlgn="auto">
              <a:spcBef>
                <a:spcPts val="0"/>
              </a:spcBef>
              <a:spcAft>
                <a:spcPts val="0"/>
              </a:spcAft>
              <a:defRPr sz="1600">
                <a:solidFill>
                  <a:schemeClr val="accent3">
                    <a:shade val="75000"/>
                  </a:schemeClr>
                </a:solidFill>
                <a:latin typeface="+mn-lt"/>
              </a:defRPr>
            </a:lvl1pPr>
          </a:lstStyle>
          <a:p>
            <a:pPr>
              <a:defRPr/>
            </a:pPr>
            <a:fld id="{B665C7E9-1F57-4762-852E-02B5E9A33E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 id="2147483707" r:id="rId12"/>
  </p:sldLayoutIdLst>
  <p:txStyles>
    <p:titleStyle>
      <a:lvl1pPr algn="ctr" rtl="0" eaLnBrk="0" fontAlgn="base" hangingPunct="0">
        <a:spcBef>
          <a:spcPct val="0"/>
        </a:spcBef>
        <a:spcAft>
          <a:spcPct val="0"/>
        </a:spcAft>
        <a:defRPr sz="33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eaLnBrk="0" fontAlgn="base" hangingPunct="0">
        <a:spcBef>
          <a:spcPct val="0"/>
        </a:spcBef>
        <a:spcAft>
          <a:spcPct val="0"/>
        </a:spcAft>
        <a:defRPr sz="3300">
          <a:solidFill>
            <a:srgbClr val="7B9899"/>
          </a:solidFill>
          <a:latin typeface="Georgia" pitchFamily="18" charset="0"/>
        </a:defRPr>
      </a:lvl6pPr>
      <a:lvl7pPr marL="914400" algn="ctr" rtl="0" eaLnBrk="0" fontAlgn="base" hangingPunct="0">
        <a:spcBef>
          <a:spcPct val="0"/>
        </a:spcBef>
        <a:spcAft>
          <a:spcPct val="0"/>
        </a:spcAft>
        <a:defRPr sz="3300">
          <a:solidFill>
            <a:srgbClr val="7B9899"/>
          </a:solidFill>
          <a:latin typeface="Georgia" pitchFamily="18" charset="0"/>
        </a:defRPr>
      </a:lvl7pPr>
      <a:lvl8pPr marL="1371600" algn="ctr" rtl="0" eaLnBrk="0" fontAlgn="base" hangingPunct="0">
        <a:spcBef>
          <a:spcPct val="0"/>
        </a:spcBef>
        <a:spcAft>
          <a:spcPct val="0"/>
        </a:spcAft>
        <a:defRPr sz="3300">
          <a:solidFill>
            <a:srgbClr val="7B9899"/>
          </a:solidFill>
          <a:latin typeface="Georgia" pitchFamily="18" charset="0"/>
        </a:defRPr>
      </a:lvl8pPr>
      <a:lvl9pPr marL="1828800" algn="ctr" rtl="0" eaLnBrk="0" fontAlgn="base" hangingPunct="0">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defRPr>
      </a:lvl4pPr>
      <a:lvl5pPr marL="1371600" indent="-228600" algn="l" rtl="0" eaLnBrk="0" fontAlgn="base" hangingPunct="0">
        <a:spcBef>
          <a:spcPct val="20000"/>
        </a:spcBef>
        <a:spcAft>
          <a:spcPct val="0"/>
        </a:spcAft>
        <a:buClr>
          <a:srgbClr val="8FB08C"/>
        </a:buClr>
        <a:buChar char="•"/>
        <a:defRPr>
          <a:solidFill>
            <a:schemeClr val="tx1"/>
          </a:solidFill>
          <a:latin typeface="+mn-lt"/>
        </a:defRPr>
      </a:lvl5pPr>
      <a:lvl6pPr marL="1828800" indent="-228600" algn="l" rtl="0" eaLnBrk="0" fontAlgn="base" hangingPunct="0">
        <a:spcBef>
          <a:spcPct val="20000"/>
        </a:spcBef>
        <a:spcAft>
          <a:spcPct val="0"/>
        </a:spcAft>
        <a:buClr>
          <a:srgbClr val="8FB08C"/>
        </a:buClr>
        <a:buChar char="•"/>
        <a:defRPr>
          <a:solidFill>
            <a:schemeClr val="tx1"/>
          </a:solidFill>
          <a:latin typeface="+mn-lt"/>
        </a:defRPr>
      </a:lvl6pPr>
      <a:lvl7pPr marL="2286000" indent="-228600" algn="l" rtl="0" eaLnBrk="0" fontAlgn="base" hangingPunct="0">
        <a:spcBef>
          <a:spcPct val="20000"/>
        </a:spcBef>
        <a:spcAft>
          <a:spcPct val="0"/>
        </a:spcAft>
        <a:buClr>
          <a:srgbClr val="8FB08C"/>
        </a:buClr>
        <a:buChar char="•"/>
        <a:defRPr>
          <a:solidFill>
            <a:schemeClr val="tx1"/>
          </a:solidFill>
          <a:latin typeface="+mn-lt"/>
        </a:defRPr>
      </a:lvl7pPr>
      <a:lvl8pPr marL="2743200" indent="-228600" algn="l" rtl="0" eaLnBrk="0" fontAlgn="base" hangingPunct="0">
        <a:spcBef>
          <a:spcPct val="20000"/>
        </a:spcBef>
        <a:spcAft>
          <a:spcPct val="0"/>
        </a:spcAft>
        <a:buClr>
          <a:srgbClr val="8FB08C"/>
        </a:buClr>
        <a:buChar char="•"/>
        <a:defRPr>
          <a:solidFill>
            <a:schemeClr val="tx1"/>
          </a:solidFill>
          <a:latin typeface="+mn-lt"/>
        </a:defRPr>
      </a:lvl8pPr>
      <a:lvl9pPr marL="3200400" indent="-228600" algn="l" rtl="0" eaLnBrk="0" fontAlgn="base" hangingPunct="0">
        <a:spcBef>
          <a:spcPct val="20000"/>
        </a:spcBef>
        <a:spcAft>
          <a:spcPct val="0"/>
        </a:spcAft>
        <a:buClr>
          <a:srgbClr val="8FB08C"/>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1.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6.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971800"/>
            <a:ext cx="6400800" cy="1752600"/>
          </a:xfrm>
        </p:spPr>
        <p:txBody>
          <a:bodyPr>
            <a:normAutofit fontScale="92500" lnSpcReduction="20000"/>
          </a:bodyPr>
          <a:lstStyle/>
          <a:p>
            <a:pPr eaLnBrk="1" hangingPunct="1"/>
            <a:r>
              <a:rPr lang="en-US" cap="none" dirty="0" smtClean="0"/>
              <a:t>MATT CREGOR, STAFF ATTORNEY</a:t>
            </a:r>
          </a:p>
          <a:p>
            <a:pPr eaLnBrk="1" hangingPunct="1"/>
            <a:r>
              <a:rPr lang="en-US" cap="none" dirty="0" smtClean="0"/>
              <a:t>LAWYERS’ COMMITTEE FOR CIVIL RIGHTS</a:t>
            </a:r>
          </a:p>
          <a:p>
            <a:pPr eaLnBrk="1" hangingPunct="1"/>
            <a:r>
              <a:rPr lang="en-US" cap="none" dirty="0" smtClean="0"/>
              <a:t>AND ECONOMIC JUSTICE</a:t>
            </a:r>
          </a:p>
          <a:p>
            <a:pPr eaLnBrk="1" hangingPunct="1"/>
            <a:endParaRPr lang="en-US" cap="none" dirty="0" smtClean="0"/>
          </a:p>
          <a:p>
            <a:pPr eaLnBrk="1" hangingPunct="1"/>
            <a:r>
              <a:rPr lang="en-US" cap="none" dirty="0" smtClean="0"/>
              <a:t>Long Island Regional Leadership Summit on </a:t>
            </a:r>
          </a:p>
          <a:p>
            <a:pPr eaLnBrk="1" hangingPunct="1"/>
            <a:r>
              <a:rPr lang="en-US" cap="none" dirty="0" smtClean="0"/>
              <a:t>School-Justice Partnerships</a:t>
            </a:r>
          </a:p>
          <a:p>
            <a:pPr eaLnBrk="1" hangingPunct="1"/>
            <a:r>
              <a:rPr lang="en-US" cap="none" dirty="0" smtClean="0"/>
              <a:t>March 7, 2014</a:t>
            </a:r>
          </a:p>
        </p:txBody>
      </p:sp>
      <p:sp>
        <p:nvSpPr>
          <p:cNvPr id="24578" name="Title 1"/>
          <p:cNvSpPr>
            <a:spLocks noGrp="1"/>
          </p:cNvSpPr>
          <p:nvPr>
            <p:ph type="ctrTitle"/>
          </p:nvPr>
        </p:nvSpPr>
        <p:spPr/>
        <p:txBody>
          <a:bodyPr/>
          <a:lstStyle/>
          <a:p>
            <a:pPr eaLnBrk="1" hangingPunct="1"/>
            <a:r>
              <a:rPr lang="en-US" sz="3800" smtClean="0"/>
              <a:t>The Unintended Consequences of School-Justice Practices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5"/>
          <p:cNvSpPr>
            <a:spLocks noGrp="1" noChangeArrowheads="1"/>
          </p:cNvSpPr>
          <p:nvPr>
            <p:ph type="title" idx="4294967295"/>
          </p:nvPr>
        </p:nvSpPr>
        <p:spPr/>
        <p:txBody>
          <a:bodyPr anchor="ctr"/>
          <a:lstStyle/>
          <a:p>
            <a:endParaRPr lang="en-US" smtClean="0"/>
          </a:p>
        </p:txBody>
      </p:sp>
      <p:graphicFrame>
        <p:nvGraphicFramePr>
          <p:cNvPr id="225283" name="Object 4"/>
          <p:cNvGraphicFramePr>
            <a:graphicFrameLocks noGrp="1" noChangeAspect="1"/>
          </p:cNvGraphicFramePr>
          <p:nvPr>
            <p:ph idx="4294967295"/>
          </p:nvPr>
        </p:nvGraphicFramePr>
        <p:xfrm>
          <a:off x="93663" y="0"/>
          <a:ext cx="9050337" cy="6858000"/>
        </p:xfrm>
        <a:graphic>
          <a:graphicData uri="http://schemas.openxmlformats.org/presentationml/2006/ole">
            <mc:AlternateContent xmlns:mc="http://schemas.openxmlformats.org/markup-compatibility/2006">
              <mc:Choice xmlns:v="urn:schemas-microsoft-com:vml" Requires="v">
                <p:oleObj spid="_x0000_s225286" name="Chart" r:id="rId4" imgW="5172304" imgH="3876879" progId="Excel.Sheet.8">
                  <p:embed/>
                </p:oleObj>
              </mc:Choice>
              <mc:Fallback>
                <p:oleObj name="Chart" r:id="rId4" imgW="5172304" imgH="3876879"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63" y="0"/>
                        <a:ext cx="905033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3"/>
          <p:cNvSpPr>
            <a:spLocks noGrp="1"/>
          </p:cNvSpPr>
          <p:nvPr>
            <p:ph type="title"/>
          </p:nvPr>
        </p:nvSpPr>
        <p:spPr/>
        <p:txBody>
          <a:bodyPr/>
          <a:lstStyle/>
          <a:p>
            <a:r>
              <a:rPr lang="en-US" sz="2500" smtClean="0">
                <a:latin typeface="Rockwell" pitchFamily="18" charset="0"/>
              </a:rPr>
              <a:t>Two levels of disproportionality in discipline systems</a:t>
            </a:r>
          </a:p>
        </p:txBody>
      </p:sp>
      <p:sp>
        <p:nvSpPr>
          <p:cNvPr id="227330" name="Rectangle 4"/>
          <p:cNvSpPr>
            <a:spLocks noGrp="1"/>
          </p:cNvSpPr>
          <p:nvPr>
            <p:ph type="body" idx="1"/>
          </p:nvPr>
        </p:nvSpPr>
        <p:spPr>
          <a:xfrm>
            <a:off x="457200" y="1600200"/>
            <a:ext cx="8229600" cy="4800600"/>
          </a:xfrm>
          <a:solidFill>
            <a:srgbClr val="FFFF99">
              <a:alpha val="0"/>
            </a:srgbClr>
          </a:solidFill>
          <a:ln>
            <a:solidFill>
              <a:schemeClr val="tx1"/>
            </a:solidFill>
          </a:ln>
        </p:spPr>
        <p:txBody>
          <a:bodyPr/>
          <a:lstStyle/>
          <a:p>
            <a:r>
              <a:rPr lang="en-US" sz="2000" b="1" i="1" smtClean="0">
                <a:solidFill>
                  <a:srgbClr val="7030A0"/>
                </a:solidFill>
                <a:latin typeface="Rockwell" pitchFamily="18" charset="0"/>
              </a:rPr>
              <a:t>First Finding</a:t>
            </a:r>
            <a:r>
              <a:rPr lang="en-US" sz="2000" smtClean="0">
                <a:latin typeface="Rockwell" pitchFamily="18" charset="0"/>
              </a:rPr>
              <a:t>: Students from Hispanic/Latino and African American backgrounds were more likely to be sent to the office than their white peers.</a:t>
            </a:r>
          </a:p>
          <a:p>
            <a:r>
              <a:rPr lang="en-US" sz="2000" b="1" i="1" smtClean="0">
                <a:solidFill>
                  <a:srgbClr val="7030A0"/>
                </a:solidFill>
                <a:latin typeface="Rockwell" pitchFamily="18" charset="0"/>
              </a:rPr>
              <a:t>Second Finding</a:t>
            </a:r>
            <a:r>
              <a:rPr lang="en-US" sz="2000" smtClean="0">
                <a:latin typeface="Rockwell" pitchFamily="18" charset="0"/>
              </a:rPr>
              <a:t>:  If students from Hispanic/Latino or African American backgrounds were sent to the office, they were more likely than white students to receive a consequence that resulted in their being removed from school (suspension/expulsion)</a:t>
            </a:r>
          </a:p>
          <a:p>
            <a:endParaRPr lang="en-US" sz="2000" smtClean="0">
              <a:latin typeface="Rockwell" pitchFamily="18" charset="0"/>
            </a:endParaRPr>
          </a:p>
          <a:p>
            <a:pPr lvl="1">
              <a:buFont typeface="Wingdings" pitchFamily="2" charset="2"/>
              <a:buNone/>
            </a:pPr>
            <a:endParaRPr lang="en-US" sz="2000" smtClean="0">
              <a:latin typeface="Rockwell" pitchFamily="18" charset="0"/>
            </a:endParaRPr>
          </a:p>
          <a:p>
            <a:endParaRPr lang="en-US" smtClean="0"/>
          </a:p>
          <a:p>
            <a:pPr lvl="1"/>
            <a:endParaRPr lang="en-US" smtClean="0"/>
          </a:p>
          <a:p>
            <a:endParaRPr lang="en-US" smtClean="0">
              <a:latin typeface="Rockwell"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3"/>
          <p:cNvSpPr>
            <a:spLocks noGrp="1"/>
          </p:cNvSpPr>
          <p:nvPr>
            <p:ph type="title"/>
          </p:nvPr>
        </p:nvSpPr>
        <p:spPr/>
        <p:txBody>
          <a:bodyPr/>
          <a:lstStyle/>
          <a:p>
            <a:r>
              <a:rPr lang="en-US" sz="2500" smtClean="0">
                <a:latin typeface="Rockwell" pitchFamily="18" charset="0"/>
              </a:rPr>
              <a:t>Two levels of disproportionality in discipline systems</a:t>
            </a:r>
          </a:p>
        </p:txBody>
      </p:sp>
      <p:sp>
        <p:nvSpPr>
          <p:cNvPr id="229378" name="Rectangle 4"/>
          <p:cNvSpPr>
            <a:spLocks noGrp="1"/>
          </p:cNvSpPr>
          <p:nvPr>
            <p:ph type="body" idx="1"/>
          </p:nvPr>
        </p:nvSpPr>
        <p:spPr>
          <a:xfrm>
            <a:off x="457200" y="1600200"/>
            <a:ext cx="8229600" cy="4800600"/>
          </a:xfrm>
          <a:solidFill>
            <a:srgbClr val="FFFF99">
              <a:alpha val="0"/>
            </a:srgbClr>
          </a:solidFill>
          <a:ln>
            <a:solidFill>
              <a:schemeClr val="tx1"/>
            </a:solidFill>
          </a:ln>
        </p:spPr>
        <p:txBody>
          <a:bodyPr/>
          <a:lstStyle/>
          <a:p>
            <a:pPr>
              <a:buFont typeface="Wingdings 2" pitchFamily="18" charset="2"/>
              <a:buNone/>
            </a:pPr>
            <a:endParaRPr lang="en-US" sz="2000" smtClean="0">
              <a:latin typeface="Rockwell" pitchFamily="18" charset="0"/>
            </a:endParaRPr>
          </a:p>
          <a:p>
            <a:pPr lvl="1">
              <a:buFont typeface="Wingdings" pitchFamily="2" charset="2"/>
              <a:buNone/>
            </a:pPr>
            <a:endParaRPr lang="en-US" sz="2000" smtClean="0">
              <a:latin typeface="Rockwell" pitchFamily="18" charset="0"/>
            </a:endParaRPr>
          </a:p>
          <a:p>
            <a:endParaRPr lang="en-US" smtClean="0"/>
          </a:p>
          <a:p>
            <a:pPr lvl="1"/>
            <a:endParaRPr lang="en-US" smtClean="0"/>
          </a:p>
          <a:p>
            <a:endParaRPr lang="en-US" smtClean="0">
              <a:latin typeface="Rockwell" pitchFamily="18" charset="0"/>
            </a:endParaRPr>
          </a:p>
        </p:txBody>
      </p:sp>
      <p:pic>
        <p:nvPicPr>
          <p:cNvPr id="229379" name="Picture 5"/>
          <p:cNvPicPr>
            <a:picLocks noChangeAspect="1" noChangeArrowheads="1"/>
          </p:cNvPicPr>
          <p:nvPr/>
        </p:nvPicPr>
        <p:blipFill>
          <a:blip r:embed="rId3"/>
          <a:srcRect/>
          <a:stretch>
            <a:fillRect/>
          </a:stretch>
        </p:blipFill>
        <p:spPr bwMode="auto">
          <a:xfrm>
            <a:off x="914400" y="1905000"/>
            <a:ext cx="7386638" cy="417671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3"/>
          <p:cNvSpPr>
            <a:spLocks noGrp="1"/>
          </p:cNvSpPr>
          <p:nvPr>
            <p:ph type="title"/>
          </p:nvPr>
        </p:nvSpPr>
        <p:spPr/>
        <p:txBody>
          <a:bodyPr/>
          <a:lstStyle/>
          <a:p>
            <a:r>
              <a:rPr lang="en-US" sz="2500" smtClean="0">
                <a:latin typeface="Rockwell" pitchFamily="18" charset="0"/>
              </a:rPr>
              <a:t>Two levels of disproportionality in discipline systems</a:t>
            </a:r>
          </a:p>
        </p:txBody>
      </p:sp>
      <p:sp>
        <p:nvSpPr>
          <p:cNvPr id="231426" name="Rectangle 4"/>
          <p:cNvSpPr>
            <a:spLocks noGrp="1"/>
          </p:cNvSpPr>
          <p:nvPr>
            <p:ph type="body" idx="1"/>
          </p:nvPr>
        </p:nvSpPr>
        <p:spPr>
          <a:xfrm>
            <a:off x="457200" y="1600200"/>
            <a:ext cx="8229600" cy="4800600"/>
          </a:xfrm>
          <a:solidFill>
            <a:srgbClr val="FFFF99">
              <a:alpha val="0"/>
            </a:srgbClr>
          </a:solidFill>
          <a:ln>
            <a:solidFill>
              <a:schemeClr val="tx1"/>
            </a:solidFill>
          </a:ln>
        </p:spPr>
        <p:txBody>
          <a:bodyPr/>
          <a:lstStyle/>
          <a:p>
            <a:endParaRPr lang="en-US" sz="2300" smtClean="0">
              <a:latin typeface="Rockwell" pitchFamily="18" charset="0"/>
            </a:endParaRPr>
          </a:p>
          <a:p>
            <a:endParaRPr lang="en-US" smtClean="0"/>
          </a:p>
          <a:p>
            <a:pPr lvl="1"/>
            <a:endParaRPr lang="en-US" smtClean="0"/>
          </a:p>
          <a:p>
            <a:endParaRPr lang="en-US" smtClean="0">
              <a:latin typeface="Rockwell" pitchFamily="18" charset="0"/>
            </a:endParaRPr>
          </a:p>
        </p:txBody>
      </p:sp>
      <p:pic>
        <p:nvPicPr>
          <p:cNvPr id="231427" name="Picture 5"/>
          <p:cNvPicPr>
            <a:picLocks noChangeAspect="1" noChangeArrowheads="1"/>
          </p:cNvPicPr>
          <p:nvPr/>
        </p:nvPicPr>
        <p:blipFill>
          <a:blip r:embed="rId3"/>
          <a:srcRect/>
          <a:stretch>
            <a:fillRect/>
          </a:stretch>
        </p:blipFill>
        <p:spPr bwMode="auto">
          <a:xfrm>
            <a:off x="1447800" y="1676400"/>
            <a:ext cx="6397625" cy="460851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3"/>
          <p:cNvSpPr>
            <a:spLocks noGrp="1"/>
          </p:cNvSpPr>
          <p:nvPr>
            <p:ph type="title" idx="4294967295"/>
          </p:nvPr>
        </p:nvSpPr>
        <p:spPr>
          <a:xfrm>
            <a:off x="0" y="228600"/>
            <a:ext cx="8534400" cy="758825"/>
          </a:xfrm>
        </p:spPr>
        <p:txBody>
          <a:bodyPr/>
          <a:lstStyle/>
          <a:p>
            <a:r>
              <a:rPr lang="en-US" sz="2500" smtClean="0">
                <a:latin typeface="Rockwell" pitchFamily="18" charset="0"/>
              </a:rPr>
              <a:t>Two levels of disproportionality in discipline systems</a:t>
            </a:r>
          </a:p>
        </p:txBody>
      </p:sp>
      <p:pic>
        <p:nvPicPr>
          <p:cNvPr id="233474" name="Picture 5"/>
          <p:cNvPicPr>
            <a:picLocks noChangeAspect="1" noChangeArrowheads="1"/>
          </p:cNvPicPr>
          <p:nvPr/>
        </p:nvPicPr>
        <p:blipFill>
          <a:blip r:embed="rId3"/>
          <a:srcRect/>
          <a:stretch>
            <a:fillRect/>
          </a:stretch>
        </p:blipFill>
        <p:spPr bwMode="auto">
          <a:xfrm>
            <a:off x="1219200" y="1676400"/>
            <a:ext cx="6615113" cy="46355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3"/>
          <p:cNvSpPr>
            <a:spLocks noGrp="1"/>
          </p:cNvSpPr>
          <p:nvPr>
            <p:ph type="title"/>
          </p:nvPr>
        </p:nvSpPr>
        <p:spPr/>
        <p:txBody>
          <a:bodyPr/>
          <a:lstStyle/>
          <a:p>
            <a:r>
              <a:rPr lang="en-US" sz="2900" smtClean="0">
                <a:latin typeface="Rockwell" pitchFamily="18" charset="0"/>
              </a:rPr>
              <a:t>Subjective vs. Objective Offenses</a:t>
            </a:r>
          </a:p>
        </p:txBody>
      </p:sp>
      <p:sp>
        <p:nvSpPr>
          <p:cNvPr id="235524" name="Rectangle 4"/>
          <p:cNvSpPr>
            <a:spLocks noGrp="1"/>
          </p:cNvSpPr>
          <p:nvPr>
            <p:ph type="body" sz="half" idx="1"/>
          </p:nvPr>
        </p:nvSpPr>
        <p:spPr>
          <a:xfrm>
            <a:off x="301625" y="1524000"/>
            <a:ext cx="4187825" cy="3562350"/>
          </a:xfrm>
        </p:spPr>
        <p:txBody>
          <a:bodyPr/>
          <a:lstStyle/>
          <a:p>
            <a:pPr>
              <a:buFont typeface="Wingdings 2" pitchFamily="18" charset="2"/>
              <a:buNone/>
            </a:pPr>
            <a:r>
              <a:rPr lang="en-US" sz="2300" smtClean="0">
                <a:latin typeface="Rockwell" pitchFamily="18" charset="0"/>
              </a:rPr>
              <a:t>	White students more often referred for:</a:t>
            </a:r>
          </a:p>
          <a:p>
            <a:r>
              <a:rPr lang="en-US" sz="2300" smtClean="0">
                <a:latin typeface="Rockwell" pitchFamily="18" charset="0"/>
              </a:rPr>
              <a:t>Smoking</a:t>
            </a:r>
          </a:p>
          <a:p>
            <a:r>
              <a:rPr lang="en-US" sz="2300" smtClean="0">
                <a:latin typeface="Rockwell" pitchFamily="18" charset="0"/>
              </a:rPr>
              <a:t>Vandalism</a:t>
            </a:r>
          </a:p>
          <a:p>
            <a:r>
              <a:rPr lang="en-US" sz="2300" smtClean="0">
                <a:latin typeface="Rockwell" pitchFamily="18" charset="0"/>
              </a:rPr>
              <a:t>Leaving without permission</a:t>
            </a:r>
          </a:p>
          <a:p>
            <a:r>
              <a:rPr lang="en-US" sz="2300" smtClean="0">
                <a:latin typeface="Rockwell" pitchFamily="18" charset="0"/>
              </a:rPr>
              <a:t>Obscene language	</a:t>
            </a:r>
          </a:p>
        </p:txBody>
      </p:sp>
      <p:sp>
        <p:nvSpPr>
          <p:cNvPr id="235525" name="Rectangle 5"/>
          <p:cNvSpPr>
            <a:spLocks noGrp="1"/>
          </p:cNvSpPr>
          <p:nvPr>
            <p:ph type="body" sz="half" idx="2"/>
          </p:nvPr>
        </p:nvSpPr>
        <p:spPr>
          <a:xfrm>
            <a:off x="4648200" y="1524000"/>
            <a:ext cx="4187825" cy="3562350"/>
          </a:xfrm>
        </p:spPr>
        <p:txBody>
          <a:bodyPr/>
          <a:lstStyle/>
          <a:p>
            <a:pPr>
              <a:buFont typeface="Wingdings 2" pitchFamily="18" charset="2"/>
              <a:buNone/>
            </a:pPr>
            <a:r>
              <a:rPr lang="en-US" sz="2300" smtClean="0">
                <a:latin typeface="Rockwell" pitchFamily="18" charset="0"/>
              </a:rPr>
              <a:t>	African-American students more often referred for:</a:t>
            </a:r>
          </a:p>
          <a:p>
            <a:r>
              <a:rPr lang="en-US" sz="2300" smtClean="0">
                <a:latin typeface="Rockwell" pitchFamily="18" charset="0"/>
              </a:rPr>
              <a:t>Disrespect</a:t>
            </a:r>
          </a:p>
          <a:p>
            <a:r>
              <a:rPr lang="en-US" sz="2300" smtClean="0">
                <a:latin typeface="Rockwell" pitchFamily="18" charset="0"/>
              </a:rPr>
              <a:t>Excessive noise</a:t>
            </a:r>
          </a:p>
          <a:p>
            <a:r>
              <a:rPr lang="en-US" sz="2300" smtClean="0">
                <a:latin typeface="Rockwell" pitchFamily="18" charset="0"/>
              </a:rPr>
              <a:t>Threat</a:t>
            </a:r>
          </a:p>
          <a:p>
            <a:r>
              <a:rPr lang="en-US" sz="2300" smtClean="0">
                <a:latin typeface="Rockwell" pitchFamily="18" charset="0"/>
              </a:rPr>
              <a:t>Loitering</a:t>
            </a:r>
          </a:p>
          <a:p>
            <a:endParaRPr lang="en-US" sz="2300" smtClean="0">
              <a:latin typeface="Rockwell" pitchFamily="18" charset="0"/>
            </a:endParaRPr>
          </a:p>
          <a:p>
            <a:endParaRPr lang="en-US" sz="1600" smtClean="0">
              <a:latin typeface="Rockwell"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24">
                                            <p:txEl>
                                              <p:pRg st="1" end="1"/>
                                            </p:txEl>
                                          </p:spTgt>
                                        </p:tgtEl>
                                        <p:attrNameLst>
                                          <p:attrName>style.visibility</p:attrName>
                                        </p:attrNameLst>
                                      </p:cBhvr>
                                      <p:to>
                                        <p:strVal val="visible"/>
                                      </p:to>
                                    </p:set>
                                    <p:anim calcmode="lin" valueType="num">
                                      <p:cBhvr additive="base">
                                        <p:cTn id="7" dur="500" fill="hold"/>
                                        <p:tgtEl>
                                          <p:spTgt spid="23552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24">
                                            <p:txEl>
                                              <p:pRg st="2" end="2"/>
                                            </p:txEl>
                                          </p:spTgt>
                                        </p:tgtEl>
                                        <p:attrNameLst>
                                          <p:attrName>style.visibility</p:attrName>
                                        </p:attrNameLst>
                                      </p:cBhvr>
                                      <p:to>
                                        <p:strVal val="visible"/>
                                      </p:to>
                                    </p:set>
                                    <p:anim calcmode="lin" valueType="num">
                                      <p:cBhvr additive="base">
                                        <p:cTn id="13" dur="500" fill="hold"/>
                                        <p:tgtEl>
                                          <p:spTgt spid="23552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24">
                                            <p:txEl>
                                              <p:pRg st="3" end="3"/>
                                            </p:txEl>
                                          </p:spTgt>
                                        </p:tgtEl>
                                        <p:attrNameLst>
                                          <p:attrName>style.visibility</p:attrName>
                                        </p:attrNameLst>
                                      </p:cBhvr>
                                      <p:to>
                                        <p:strVal val="visible"/>
                                      </p:to>
                                    </p:set>
                                    <p:anim calcmode="lin" valueType="num">
                                      <p:cBhvr additive="base">
                                        <p:cTn id="19" dur="500" fill="hold"/>
                                        <p:tgtEl>
                                          <p:spTgt spid="23552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24">
                                            <p:txEl>
                                              <p:pRg st="4" end="4"/>
                                            </p:txEl>
                                          </p:spTgt>
                                        </p:tgtEl>
                                        <p:attrNameLst>
                                          <p:attrName>style.visibility</p:attrName>
                                        </p:attrNameLst>
                                      </p:cBhvr>
                                      <p:to>
                                        <p:strVal val="visible"/>
                                      </p:to>
                                    </p:set>
                                    <p:anim calcmode="lin" valueType="num">
                                      <p:cBhvr additive="base">
                                        <p:cTn id="25" dur="500" fill="hold"/>
                                        <p:tgtEl>
                                          <p:spTgt spid="23552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5525">
                                            <p:txEl>
                                              <p:pRg st="1" end="1"/>
                                            </p:txEl>
                                          </p:spTgt>
                                        </p:tgtEl>
                                        <p:attrNameLst>
                                          <p:attrName>style.visibility</p:attrName>
                                        </p:attrNameLst>
                                      </p:cBhvr>
                                      <p:to>
                                        <p:strVal val="visible"/>
                                      </p:to>
                                    </p:set>
                                    <p:anim calcmode="lin" valueType="num">
                                      <p:cBhvr additive="base">
                                        <p:cTn id="31" dur="500" fill="hold"/>
                                        <p:tgtEl>
                                          <p:spTgt spid="23552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5525">
                                            <p:txEl>
                                              <p:pRg st="2" end="2"/>
                                            </p:txEl>
                                          </p:spTgt>
                                        </p:tgtEl>
                                        <p:attrNameLst>
                                          <p:attrName>style.visibility</p:attrName>
                                        </p:attrNameLst>
                                      </p:cBhvr>
                                      <p:to>
                                        <p:strVal val="visible"/>
                                      </p:to>
                                    </p:set>
                                    <p:anim calcmode="lin" valueType="num">
                                      <p:cBhvr additive="base">
                                        <p:cTn id="37" dur="500" fill="hold"/>
                                        <p:tgtEl>
                                          <p:spTgt spid="23552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5525">
                                            <p:txEl>
                                              <p:pRg st="3" end="3"/>
                                            </p:txEl>
                                          </p:spTgt>
                                        </p:tgtEl>
                                        <p:attrNameLst>
                                          <p:attrName>style.visibility</p:attrName>
                                        </p:attrNameLst>
                                      </p:cBhvr>
                                      <p:to>
                                        <p:strVal val="visible"/>
                                      </p:to>
                                    </p:set>
                                    <p:anim calcmode="lin" valueType="num">
                                      <p:cBhvr additive="base">
                                        <p:cTn id="43" dur="500" fill="hold"/>
                                        <p:tgtEl>
                                          <p:spTgt spid="23552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55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35525">
                                            <p:txEl>
                                              <p:pRg st="4" end="4"/>
                                            </p:txEl>
                                          </p:spTgt>
                                        </p:tgtEl>
                                        <p:attrNameLst>
                                          <p:attrName>style.visibility</p:attrName>
                                        </p:attrNameLst>
                                      </p:cBhvr>
                                      <p:to>
                                        <p:strVal val="visible"/>
                                      </p:to>
                                    </p:set>
                                    <p:anim calcmode="lin" valueType="num">
                                      <p:cBhvr additive="base">
                                        <p:cTn id="49" dur="500" fill="hold"/>
                                        <p:tgtEl>
                                          <p:spTgt spid="235525">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55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p:cNvSpPr>
          <p:nvPr>
            <p:ph type="title"/>
          </p:nvPr>
        </p:nvSpPr>
        <p:spPr/>
        <p:txBody>
          <a:bodyPr/>
          <a:lstStyle/>
          <a:p>
            <a:r>
              <a:rPr lang="en-US" sz="2900" smtClean="0">
                <a:latin typeface="Rockwell" pitchFamily="18" charset="0"/>
              </a:rPr>
              <a:t>Racial Discipline Gap: Middle Schools</a:t>
            </a:r>
          </a:p>
        </p:txBody>
      </p:sp>
      <p:graphicFrame>
        <p:nvGraphicFramePr>
          <p:cNvPr id="291845" name="Chart 3"/>
          <p:cNvGraphicFramePr>
            <a:graphicFrameLocks noGrp="1"/>
          </p:cNvGraphicFramePr>
          <p:nvPr>
            <p:ph sz="half" idx="1"/>
          </p:nvPr>
        </p:nvGraphicFramePr>
        <p:xfrm>
          <a:off x="1600200" y="1447800"/>
          <a:ext cx="6248400" cy="3733800"/>
        </p:xfrm>
        <a:graphic>
          <a:graphicData uri="http://schemas.openxmlformats.org/presentationml/2006/ole">
            <mc:AlternateContent xmlns:mc="http://schemas.openxmlformats.org/markup-compatibility/2006">
              <mc:Choice xmlns:v="urn:schemas-microsoft-com:vml" Requires="v">
                <p:oleObj spid="_x0000_s291848" name="Chart" r:id="rId4" imgW="6095496" imgH="4065696" progId="Excel.Chart.8">
                  <p:embed/>
                </p:oleObj>
              </mc:Choice>
              <mc:Fallback>
                <p:oleObj name="Chart" r:id="rId4" imgW="6095496" imgH="4065696"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447800"/>
                        <a:ext cx="62484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1844" name="Rectangle 4"/>
          <p:cNvSpPr>
            <a:spLocks noGrp="1"/>
          </p:cNvSpPr>
          <p:nvPr>
            <p:ph type="body" sz="half" idx="2"/>
          </p:nvPr>
        </p:nvSpPr>
        <p:spPr>
          <a:xfrm>
            <a:off x="301625" y="5334000"/>
            <a:ext cx="8534400" cy="788988"/>
          </a:xfrm>
          <a:solidFill>
            <a:srgbClr val="FFFF99">
              <a:alpha val="0"/>
            </a:srgbClr>
          </a:solidFill>
          <a:ln>
            <a:solidFill>
              <a:schemeClr val="tx1"/>
            </a:solidFill>
          </a:ln>
        </p:spPr>
        <p:txBody>
          <a:bodyPr/>
          <a:lstStyle/>
          <a:p>
            <a:pPr>
              <a:lnSpc>
                <a:spcPct val="80000"/>
              </a:lnSpc>
              <a:buFont typeface="Wingdings 2" pitchFamily="18" charset="2"/>
              <a:buNone/>
            </a:pPr>
            <a:r>
              <a:rPr lang="en-US" sz="1400" smtClean="0">
                <a:latin typeface="Rockwell" pitchFamily="18" charset="0"/>
              </a:rPr>
              <a:t>	</a:t>
            </a:r>
            <a:r>
              <a:rPr lang="en-US" sz="1200" smtClean="0">
                <a:latin typeface="Rockwell" pitchFamily="18" charset="0"/>
              </a:rPr>
              <a:t>Slide drawn from Dan Losen (Civil Rights Project), Using Race and Gender Data to Identify Overuse of Discipline and to Effectively Drive Remedies, Civil Rights and School Discipline Conference, Sept.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Grp="1"/>
          </p:cNvSpPr>
          <p:nvPr>
            <p:ph type="title"/>
          </p:nvPr>
        </p:nvSpPr>
        <p:spPr/>
        <p:txBody>
          <a:bodyPr/>
          <a:lstStyle/>
          <a:p>
            <a:r>
              <a:rPr lang="en-US" sz="2400" smtClean="0">
                <a:latin typeface="Rockwell" pitchFamily="18" charset="0"/>
              </a:rPr>
              <a:t>Suspended Education: Middle Schools in Crisis</a:t>
            </a:r>
          </a:p>
        </p:txBody>
      </p:sp>
      <p:sp>
        <p:nvSpPr>
          <p:cNvPr id="293892" name="Rectangle 4"/>
          <p:cNvSpPr>
            <a:spLocks noGrp="1"/>
          </p:cNvSpPr>
          <p:nvPr>
            <p:ph type="body" idx="1"/>
          </p:nvPr>
        </p:nvSpPr>
        <p:spPr>
          <a:solidFill>
            <a:srgbClr val="FFFF99">
              <a:alpha val="0"/>
            </a:srgbClr>
          </a:solidFill>
          <a:ln>
            <a:solidFill>
              <a:schemeClr val="tx1"/>
            </a:solidFill>
          </a:ln>
        </p:spPr>
        <p:txBody>
          <a:bodyPr/>
          <a:lstStyle/>
          <a:p>
            <a:pPr marL="609600" indent="-609600">
              <a:lnSpc>
                <a:spcPct val="90000"/>
              </a:lnSpc>
            </a:pPr>
            <a:r>
              <a:rPr lang="en-US" sz="2000" smtClean="0">
                <a:latin typeface="Rockwell" pitchFamily="18" charset="0"/>
              </a:rPr>
              <a:t>15 of 18 urban districts (in sample) suspended more than 30% of Black male middle school students.</a:t>
            </a:r>
          </a:p>
          <a:p>
            <a:pPr marL="609600" indent="-609600">
              <a:lnSpc>
                <a:spcPct val="90000"/>
              </a:lnSpc>
            </a:pPr>
            <a:endParaRPr lang="en-US" sz="2000" smtClean="0">
              <a:latin typeface="Rockwell" pitchFamily="18" charset="0"/>
            </a:endParaRPr>
          </a:p>
          <a:p>
            <a:pPr marL="609600" indent="-609600">
              <a:lnSpc>
                <a:spcPct val="90000"/>
              </a:lnSpc>
            </a:pPr>
            <a:r>
              <a:rPr lang="en-US" sz="2000" smtClean="0">
                <a:latin typeface="Rockwell" pitchFamily="18" charset="0"/>
              </a:rPr>
              <a:t>175 middle schools in the 18 districts suspended more than a third of Black males.</a:t>
            </a:r>
          </a:p>
          <a:p>
            <a:pPr marL="609600" indent="-609600">
              <a:lnSpc>
                <a:spcPct val="90000"/>
              </a:lnSpc>
            </a:pPr>
            <a:endParaRPr lang="en-US" sz="2000" smtClean="0">
              <a:latin typeface="Rockwell" pitchFamily="18" charset="0"/>
            </a:endParaRPr>
          </a:p>
          <a:p>
            <a:pPr marL="609600" indent="-609600">
              <a:lnSpc>
                <a:spcPct val="90000"/>
              </a:lnSpc>
            </a:pPr>
            <a:r>
              <a:rPr lang="en-US" sz="2000" smtClean="0">
                <a:latin typeface="Rockwell" pitchFamily="18" charset="0"/>
              </a:rPr>
              <a:t>84 middle schools suspended over 50% of black males.</a:t>
            </a:r>
          </a:p>
          <a:p>
            <a:pPr marL="609600" indent="-609600">
              <a:lnSpc>
                <a:spcPct val="90000"/>
              </a:lnSpc>
              <a:buFont typeface="Wingdings 2" pitchFamily="18" charset="2"/>
              <a:buNone/>
            </a:pPr>
            <a:endParaRPr lang="en-US" sz="2000" smtClean="0">
              <a:latin typeface="Rockwell" pitchFamily="18" charset="0"/>
            </a:endParaRPr>
          </a:p>
          <a:p>
            <a:pPr marL="609600" indent="-609600">
              <a:lnSpc>
                <a:spcPct val="90000"/>
              </a:lnSpc>
            </a:pPr>
            <a:r>
              <a:rPr lang="en-US" sz="2000" smtClean="0">
                <a:latin typeface="Rockwell" pitchFamily="18" charset="0"/>
              </a:rPr>
              <a:t>Many schools had rates this high for other racial/gender groups.</a:t>
            </a:r>
          </a:p>
          <a:p>
            <a:pPr marL="609600" indent="-609600">
              <a:lnSpc>
                <a:spcPct val="90000"/>
              </a:lnSpc>
              <a:buFont typeface="Wingdings 2" pitchFamily="18" charset="2"/>
              <a:buNone/>
            </a:pPr>
            <a:r>
              <a:rPr lang="en-US" sz="2000" smtClean="0">
                <a:latin typeface="Rockwell" pitchFamily="18" charset="0"/>
              </a:rPr>
              <a:t>	</a:t>
            </a:r>
          </a:p>
          <a:p>
            <a:pPr marL="609600" indent="-609600">
              <a:lnSpc>
                <a:spcPct val="90000"/>
              </a:lnSpc>
              <a:buFont typeface="Wingdings 2" pitchFamily="18" charset="2"/>
              <a:buNone/>
            </a:pPr>
            <a:r>
              <a:rPr lang="en-US" sz="1600" smtClean="0">
                <a:latin typeface="Rockwell" pitchFamily="18" charset="0"/>
              </a:rPr>
              <a:t>	</a:t>
            </a:r>
          </a:p>
          <a:p>
            <a:pPr marL="609600" indent="-609600">
              <a:lnSpc>
                <a:spcPct val="90000"/>
              </a:lnSpc>
              <a:buFont typeface="Wingdings 2" pitchFamily="18" charset="2"/>
              <a:buNone/>
            </a:pPr>
            <a:endParaRPr lang="en-US" sz="1600" smtClean="0">
              <a:latin typeface="Rockwell" pitchFamily="18" charset="0"/>
            </a:endParaRPr>
          </a:p>
          <a:p>
            <a:pPr marL="609600" indent="-609600">
              <a:lnSpc>
                <a:spcPct val="90000"/>
              </a:lnSpc>
              <a:buFont typeface="Wingdings 2" pitchFamily="18" charset="2"/>
              <a:buNone/>
            </a:pPr>
            <a:r>
              <a:rPr lang="en-US" sz="1600" smtClean="0">
                <a:latin typeface="Rockwell" pitchFamily="18" charset="0"/>
              </a:rPr>
              <a:t>	</a:t>
            </a:r>
            <a:r>
              <a:rPr lang="en-US" sz="1400" smtClean="0">
                <a:latin typeface="Rockwell" pitchFamily="18" charset="0"/>
              </a:rPr>
              <a:t>Slide drawn from Dan Losen (Civil Rights Project), Using Race and Gender Data to Identify Overuse of Discipline and to Effectively Drive Remedies, Civil Rights and School Discipline Conference, Sept. 2010.</a:t>
            </a:r>
          </a:p>
          <a:p>
            <a:pPr marL="1371600" lvl="2" indent="-457200">
              <a:lnSpc>
                <a:spcPct val="90000"/>
              </a:lnSpc>
              <a:buClr>
                <a:schemeClr val="tx1"/>
              </a:buClr>
              <a:buFontTx/>
              <a:buChar char="o"/>
            </a:pPr>
            <a:endParaRPr lang="en-US" sz="1600" smtClean="0">
              <a:latin typeface="Rockwell"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Title 1"/>
          <p:cNvSpPr>
            <a:spLocks noGrp="1"/>
          </p:cNvSpPr>
          <p:nvPr>
            <p:ph type="title" idx="4294967295"/>
          </p:nvPr>
        </p:nvSpPr>
        <p:spPr/>
        <p:txBody>
          <a:bodyPr/>
          <a:lstStyle/>
          <a:p>
            <a:pPr eaLnBrk="1" hangingPunct="1"/>
            <a:r>
              <a:rPr lang="en-US" smtClean="0"/>
              <a:t>Question</a:t>
            </a:r>
          </a:p>
        </p:txBody>
      </p:sp>
      <p:sp>
        <p:nvSpPr>
          <p:cNvPr id="297987" name="Content Placeholder 2"/>
          <p:cNvSpPr>
            <a:spLocks noGrp="1"/>
          </p:cNvSpPr>
          <p:nvPr>
            <p:ph sz="quarter" idx="4294967295"/>
          </p:nvPr>
        </p:nvSpPr>
        <p:spPr>
          <a:xfrm>
            <a:off x="301625" y="1527175"/>
            <a:ext cx="8504238" cy="4572000"/>
          </a:xfrm>
        </p:spPr>
        <p:txBody>
          <a:bodyPr/>
          <a:lstStyle/>
          <a:p>
            <a:pPr marL="0" indent="0" algn="ctr" eaLnBrk="1" hangingPunct="1">
              <a:buFont typeface="Wingdings 2" pitchFamily="18" charset="2"/>
              <a:buNone/>
            </a:pPr>
            <a:endParaRPr lang="en-US" smtClean="0"/>
          </a:p>
          <a:p>
            <a:pPr marL="0" indent="0" algn="ctr" eaLnBrk="1" hangingPunct="1">
              <a:buFont typeface="Wingdings 2" pitchFamily="18" charset="2"/>
              <a:buNone/>
            </a:pPr>
            <a:endParaRPr lang="en-US" smtClean="0"/>
          </a:p>
          <a:p>
            <a:pPr marL="0" indent="0" algn="ctr" eaLnBrk="1" hangingPunct="1">
              <a:buFont typeface="Wingdings 2" pitchFamily="18" charset="2"/>
              <a:buNone/>
            </a:pPr>
            <a:r>
              <a:rPr lang="en-US" smtClean="0"/>
              <a:t>How can we close the “achievement gap” or end the “dropout crisis” if students aren’t allowed in school?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096000" cy="1162050"/>
          </a:xfrm>
        </p:spPr>
        <p:txBody>
          <a:bodyPr/>
          <a:lstStyle/>
          <a:p>
            <a:pPr algn="ctr"/>
            <a:r>
              <a:rPr lang="en-US" dirty="0" smtClean="0"/>
              <a:t>Federal Guidance on School Discipline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1801812"/>
            <a:ext cx="4419600" cy="3314700"/>
          </a:xfrm>
        </p:spPr>
      </p:pic>
      <p:sp>
        <p:nvSpPr>
          <p:cNvPr id="4" name="Text Placeholder 3"/>
          <p:cNvSpPr>
            <a:spLocks noGrp="1"/>
          </p:cNvSpPr>
          <p:nvPr>
            <p:ph type="body" sz="half" idx="2"/>
          </p:nvPr>
        </p:nvSpPr>
        <p:spPr/>
        <p:txBody>
          <a:bodyPr/>
          <a:lstStyle/>
          <a:p>
            <a:r>
              <a:rPr lang="en-US" sz="2000" dirty="0" smtClean="0"/>
              <a:t>On January 8</a:t>
            </a:r>
            <a:r>
              <a:rPr lang="en-US" sz="2000" baseline="30000" dirty="0" smtClean="0"/>
              <a:t>th</a:t>
            </a:r>
            <a:r>
              <a:rPr lang="en-US" sz="2000" dirty="0" smtClean="0"/>
              <a:t>, the U.S. Departments of Education and Justice released joint policy guidance on how they are enforcing federal civil rights laws to ensure that school discipline is handled in a nondiscriminatory manner.</a:t>
            </a:r>
          </a:p>
          <a:p>
            <a:endParaRPr lang="en-US" sz="2000" dirty="0"/>
          </a:p>
          <a:p>
            <a:r>
              <a:rPr lang="en-US" sz="2000" dirty="0" smtClean="0"/>
              <a:t>Photo: Guidance release in Baltimore, MD.</a:t>
            </a:r>
            <a:endParaRPr lang="en-US" sz="2000" dirty="0"/>
          </a:p>
        </p:txBody>
      </p:sp>
    </p:spTree>
    <p:extLst>
      <p:ext uri="{BB962C8B-B14F-4D97-AF65-F5344CB8AC3E}">
        <p14:creationId xmlns:p14="http://schemas.microsoft.com/office/powerpoint/2010/main" val="9206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School discipline has changed</a:t>
            </a:r>
          </a:p>
        </p:txBody>
      </p:sp>
      <p:sp>
        <p:nvSpPr>
          <p:cNvPr id="3" name="Content Placeholder 2"/>
          <p:cNvSpPr>
            <a:spLocks noGrp="1"/>
          </p:cNvSpPr>
          <p:nvPr>
            <p:ph sz="quarter" idx="4294967295"/>
          </p:nvPr>
        </p:nvSpPr>
        <p:spPr>
          <a:xfrm>
            <a:off x="301625" y="1527175"/>
            <a:ext cx="8504238" cy="4572000"/>
          </a:xfrm>
        </p:spPr>
        <p:txBody>
          <a:bodyPr>
            <a:normAutofit fontScale="92500" lnSpcReduction="10000"/>
          </a:bodyPr>
          <a:lstStyle/>
          <a:p>
            <a:pPr eaLnBrk="1" hangingPunct="1">
              <a:lnSpc>
                <a:spcPct val="90000"/>
              </a:lnSpc>
            </a:pPr>
            <a:r>
              <a:rPr lang="en-US" smtClean="0"/>
              <a:t>Suspension and expulsion rates are at their all-time highs – practically double the rates of the 1970s.</a:t>
            </a:r>
          </a:p>
          <a:p>
            <a:pPr lvl="1" eaLnBrk="1" hangingPunct="1">
              <a:lnSpc>
                <a:spcPct val="90000"/>
              </a:lnSpc>
            </a:pPr>
            <a:r>
              <a:rPr lang="en-US" smtClean="0"/>
              <a:t>3.3 million students are suspended at least once each year</a:t>
            </a:r>
          </a:p>
          <a:p>
            <a:pPr lvl="1" eaLnBrk="1" hangingPunct="1">
              <a:lnSpc>
                <a:spcPct val="90000"/>
              </a:lnSpc>
            </a:pPr>
            <a:r>
              <a:rPr lang="en-US" smtClean="0"/>
              <a:t>Over 100,000 are expelled each year</a:t>
            </a:r>
          </a:p>
          <a:p>
            <a:pPr lvl="1" eaLnBrk="1" hangingPunct="1">
              <a:lnSpc>
                <a:spcPct val="90000"/>
              </a:lnSpc>
            </a:pPr>
            <a:r>
              <a:rPr lang="en-US" smtClean="0"/>
              <a:t>A Texas study found that less than 3% of disciplinary actions were for incidents that required removal under state law. </a:t>
            </a:r>
          </a:p>
          <a:p>
            <a:pPr eaLnBrk="1" hangingPunct="1">
              <a:lnSpc>
                <a:spcPct val="90000"/>
              </a:lnSpc>
            </a:pPr>
            <a:r>
              <a:rPr lang="en-US" smtClean="0"/>
              <a:t>More schools are relying on police, not just to protect school safety, but to address disciplinary issues</a:t>
            </a:r>
          </a:p>
          <a:p>
            <a:pPr lvl="1" eaLnBrk="1" hangingPunct="1">
              <a:lnSpc>
                <a:spcPct val="90000"/>
              </a:lnSpc>
            </a:pPr>
            <a:r>
              <a:rPr lang="en-US" sz="2000" smtClean="0">
                <a:latin typeface="Rockwell" pitchFamily="18" charset="0"/>
              </a:rPr>
              <a:t>In Pennsylvania, the number of school-based arrests almost tripled between 1999-00 and 2006-07 from 4,563 to 12,918.</a:t>
            </a:r>
          </a:p>
          <a:p>
            <a:pPr lvl="1" eaLnBrk="1" hangingPunct="1">
              <a:lnSpc>
                <a:spcPct val="90000"/>
              </a:lnSpc>
            </a:pPr>
            <a:r>
              <a:rPr lang="en-US" sz="2000" smtClean="0">
                <a:latin typeface="Rockwell" pitchFamily="18" charset="0"/>
              </a:rPr>
              <a:t>In Florida, 69% of the state</a:t>
            </a:r>
            <a:r>
              <a:rPr lang="en-US" sz="2000" smtClean="0"/>
              <a:t>’</a:t>
            </a:r>
            <a:r>
              <a:rPr lang="en-US" sz="2000" smtClean="0">
                <a:latin typeface="Rockwell" pitchFamily="18" charset="0"/>
              </a:rPr>
              <a:t>s 21,289 arrests and referrals in 2007-08 were for misdemeanors</a:t>
            </a:r>
            <a:endParaRPr lang="en-US" sz="2300" smtClean="0"/>
          </a:p>
          <a:p>
            <a:pPr eaLnBrk="1" hangingPunct="1">
              <a:lnSpc>
                <a:spcPct val="90000"/>
              </a:lnSpc>
            </a:pPr>
            <a:r>
              <a:rPr lang="en-US" smtClean="0"/>
              <a:t>More districts are sending students to “alternative schools” for student behavior.</a:t>
            </a:r>
            <a:endParaRPr lang="en-US" sz="2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38200" y="304800"/>
            <a:ext cx="7467600" cy="792163"/>
          </a:xfrm>
        </p:spPr>
        <p:txBody>
          <a:bodyPr/>
          <a:lstStyle/>
          <a:p>
            <a:pPr algn="ctr">
              <a:defRPr/>
            </a:pPr>
            <a:r>
              <a:rPr lang="en-US" dirty="0" smtClean="0"/>
              <a:t>A Bold and Necessary Step</a:t>
            </a:r>
            <a:endParaRPr lang="en-US" dirty="0"/>
          </a:p>
        </p:txBody>
      </p:sp>
      <p:sp>
        <p:nvSpPr>
          <p:cNvPr id="129027" name="Rectangle 3"/>
          <p:cNvSpPr>
            <a:spLocks noGrp="1" noChangeArrowheads="1"/>
          </p:cNvSpPr>
          <p:nvPr>
            <p:ph type="body" idx="1"/>
          </p:nvPr>
        </p:nvSpPr>
        <p:spPr>
          <a:xfrm>
            <a:off x="1219200" y="1600200"/>
            <a:ext cx="6705600" cy="4873625"/>
          </a:xfrm>
        </p:spPr>
        <p:txBody>
          <a:bodyPr/>
          <a:lstStyle/>
          <a:p>
            <a:pPr marL="58738" indent="0">
              <a:lnSpc>
                <a:spcPct val="90000"/>
              </a:lnSpc>
              <a:buFont typeface="Wingdings" panose="05000000000000000000" pitchFamily="2" charset="2"/>
              <a:buNone/>
              <a:defRPr/>
            </a:pPr>
            <a:endParaRPr lang="en-US" sz="2500" dirty="0"/>
          </a:p>
          <a:p>
            <a:pPr marL="465138" lvl="1" indent="-349250">
              <a:lnSpc>
                <a:spcPct val="90000"/>
              </a:lnSpc>
              <a:defRPr/>
            </a:pPr>
            <a:r>
              <a:rPr lang="en-US" sz="2000" dirty="0"/>
              <a:t>The Departments acknowledge that </a:t>
            </a:r>
            <a:r>
              <a:rPr lang="en-US" sz="2000" dirty="0">
                <a:solidFill>
                  <a:srgbClr val="CC0000"/>
                </a:solidFill>
              </a:rPr>
              <a:t>“racial discrimination in school discipline is a real problem</a:t>
            </a:r>
            <a:r>
              <a:rPr lang="en-US" sz="2000" dirty="0" smtClean="0">
                <a:solidFill>
                  <a:srgbClr val="CC0000"/>
                </a:solidFill>
              </a:rPr>
              <a:t>” and  </a:t>
            </a:r>
            <a:r>
              <a:rPr lang="en-US" sz="2000" dirty="0">
                <a:solidFill>
                  <a:srgbClr val="CC0000"/>
                </a:solidFill>
              </a:rPr>
              <a:t>substantial racial disparities in discipline data are not explained by more frequent or more serious misbehavior</a:t>
            </a:r>
            <a:r>
              <a:rPr lang="en-US" sz="2000" dirty="0">
                <a:solidFill>
                  <a:schemeClr val="accent1">
                    <a:lumMod val="75000"/>
                  </a:schemeClr>
                </a:solidFill>
              </a:rPr>
              <a:t> </a:t>
            </a:r>
            <a:r>
              <a:rPr lang="en-US" sz="2000" dirty="0"/>
              <a:t>by students of color. </a:t>
            </a:r>
            <a:endParaRPr lang="en-US" sz="2000" dirty="0" smtClean="0"/>
          </a:p>
          <a:p>
            <a:pPr marL="465138" lvl="1" indent="-349250">
              <a:lnSpc>
                <a:spcPct val="90000"/>
              </a:lnSpc>
              <a:buFont typeface="Wingdings 2" panose="05020102010507070707" pitchFamily="18" charset="2"/>
              <a:buNone/>
              <a:defRPr/>
            </a:pPr>
            <a:r>
              <a:rPr lang="en-US" sz="2000" dirty="0" smtClean="0"/>
              <a:t> </a:t>
            </a:r>
            <a:endParaRPr lang="en-US" sz="2000" dirty="0"/>
          </a:p>
          <a:p>
            <a:pPr marL="465138" lvl="1" indent="-349250">
              <a:lnSpc>
                <a:spcPct val="90000"/>
              </a:lnSpc>
              <a:defRPr/>
            </a:pPr>
            <a:r>
              <a:rPr lang="en-US" sz="2000" dirty="0"/>
              <a:t>The Departments acknowledge that </a:t>
            </a:r>
            <a:r>
              <a:rPr lang="en-US" sz="2000" dirty="0">
                <a:solidFill>
                  <a:srgbClr val="CC0000"/>
                </a:solidFill>
              </a:rPr>
              <a:t>without change; there will continue to be long-term, serious consequences; </a:t>
            </a:r>
            <a:r>
              <a:rPr lang="en-US" sz="2000" dirty="0"/>
              <a:t>and a direct funnel of students into the school-to-prison pipeline.</a:t>
            </a:r>
            <a:r>
              <a:rPr lang="en-US" sz="2500" b="1" dirty="0">
                <a:solidFill>
                  <a:schemeClr val="folHlink"/>
                </a:solidFill>
              </a:rPr>
              <a:t> </a:t>
            </a:r>
            <a:endParaRPr lang="en-US" sz="2500" b="1" dirty="0" smtClean="0">
              <a:solidFill>
                <a:schemeClr val="folHlink"/>
              </a:solidFill>
            </a:endParaRPr>
          </a:p>
        </p:txBody>
      </p:sp>
    </p:spTree>
    <p:extLst>
      <p:ext uri="{BB962C8B-B14F-4D97-AF65-F5344CB8AC3E}">
        <p14:creationId xmlns:p14="http://schemas.microsoft.com/office/powerpoint/2010/main" val="902692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xfrm>
            <a:off x="457200" y="274638"/>
            <a:ext cx="8077200" cy="792162"/>
          </a:xfrm>
        </p:spPr>
        <p:txBody>
          <a:bodyPr>
            <a:normAutofit fontScale="90000"/>
          </a:bodyPr>
          <a:lstStyle/>
          <a:p>
            <a:pPr algn="ctr">
              <a:defRPr/>
            </a:pPr>
            <a:r>
              <a:rPr lang="en-US" sz="4000" dirty="0"/>
              <a:t>School Discipline Guidance Package</a:t>
            </a:r>
          </a:p>
        </p:txBody>
      </p:sp>
      <p:sp>
        <p:nvSpPr>
          <p:cNvPr id="26627" name="Rectangle 5"/>
          <p:cNvSpPr>
            <a:spLocks noGrp="1" noChangeArrowheads="1"/>
          </p:cNvSpPr>
          <p:nvPr>
            <p:ph type="body" idx="1"/>
          </p:nvPr>
        </p:nvSpPr>
        <p:spPr>
          <a:xfrm>
            <a:off x="457200" y="1450975"/>
            <a:ext cx="7467600" cy="5178425"/>
          </a:xfrm>
        </p:spPr>
        <p:txBody>
          <a:bodyPr/>
          <a:lstStyle/>
          <a:p>
            <a:pPr lvl="1"/>
            <a:r>
              <a:rPr lang="en-US" sz="2400" b="1" dirty="0" smtClean="0"/>
              <a:t>Dear Colleague Letter</a:t>
            </a:r>
            <a:r>
              <a:rPr lang="en-US" sz="2400" dirty="0" smtClean="0"/>
              <a:t>: clarifies the civil rights obligations of school districts to discipline without discrimination on the basis of race, color, or national origin </a:t>
            </a:r>
          </a:p>
          <a:p>
            <a:pPr lvl="1"/>
            <a:r>
              <a:rPr lang="en-US" sz="2400" b="1" dirty="0" smtClean="0"/>
              <a:t>Guiding Principles with action steps</a:t>
            </a:r>
          </a:p>
          <a:p>
            <a:pPr lvl="1"/>
            <a:r>
              <a:rPr lang="en-US" sz="2400" b="1" dirty="0" smtClean="0"/>
              <a:t>Directory of Federal Resources </a:t>
            </a:r>
          </a:p>
          <a:p>
            <a:pPr lvl="1"/>
            <a:r>
              <a:rPr lang="en-US" sz="2400" b="1" dirty="0" smtClean="0"/>
              <a:t>Compendium: State by State Database of School Discipline Laws and Regulations </a:t>
            </a:r>
            <a:r>
              <a:rPr lang="en-US" sz="2400" dirty="0" smtClean="0"/>
              <a:t>[online and searchable]</a:t>
            </a:r>
          </a:p>
          <a:p>
            <a:pPr lvl="1"/>
            <a:endParaRPr lang="en-US" sz="2400" dirty="0" smtClean="0"/>
          </a:p>
        </p:txBody>
      </p:sp>
    </p:spTree>
    <p:extLst>
      <p:ext uri="{BB962C8B-B14F-4D97-AF65-F5344CB8AC3E}">
        <p14:creationId xmlns:p14="http://schemas.microsoft.com/office/powerpoint/2010/main" val="1554519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Session Preview</a:t>
            </a:r>
            <a:endParaRPr lang="en-US" dirty="0"/>
          </a:p>
        </p:txBody>
      </p:sp>
      <p:sp>
        <p:nvSpPr>
          <p:cNvPr id="3" name="Content Placeholder 2"/>
          <p:cNvSpPr>
            <a:spLocks noGrp="1"/>
          </p:cNvSpPr>
          <p:nvPr>
            <p:ph idx="1"/>
          </p:nvPr>
        </p:nvSpPr>
        <p:spPr/>
        <p:txBody>
          <a:bodyPr/>
          <a:lstStyle/>
          <a:p>
            <a:pPr marL="0" indent="0" algn="ctr">
              <a:buNone/>
            </a:pPr>
            <a:r>
              <a:rPr lang="en-US" dirty="0" smtClean="0"/>
              <a:t>Unpacking the Departments’ of Education and Justice School Discipline Guidance Package</a:t>
            </a:r>
          </a:p>
          <a:p>
            <a:pPr marL="0" indent="0">
              <a:buNone/>
            </a:pPr>
            <a:endParaRPr lang="en-US" dirty="0"/>
          </a:p>
          <a:p>
            <a:pPr marL="0" indent="0" algn="ctr">
              <a:buNone/>
            </a:pPr>
            <a:r>
              <a:rPr lang="en-US" dirty="0" smtClean="0"/>
              <a:t>Breakout Session IA (11am)</a:t>
            </a:r>
          </a:p>
          <a:p>
            <a:endParaRPr lang="en-US" dirty="0" smtClean="0"/>
          </a:p>
          <a:p>
            <a:r>
              <a:rPr lang="en-US" dirty="0" smtClean="0"/>
              <a:t>What’s in the guidance?</a:t>
            </a:r>
          </a:p>
          <a:p>
            <a:r>
              <a:rPr lang="en-US" dirty="0" smtClean="0"/>
              <a:t>How are advocates and educators using the guidance?</a:t>
            </a:r>
          </a:p>
          <a:p>
            <a:r>
              <a:rPr lang="en-US" dirty="0" smtClean="0"/>
              <a:t>How can you use the guidance in New York?</a:t>
            </a:r>
            <a:endParaRPr lang="en-US" dirty="0"/>
          </a:p>
        </p:txBody>
      </p:sp>
    </p:spTree>
    <p:extLst>
      <p:ext uri="{BB962C8B-B14F-4D97-AF65-F5344CB8AC3E}">
        <p14:creationId xmlns:p14="http://schemas.microsoft.com/office/powerpoint/2010/main" val="1902250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28600" y="1524000"/>
            <a:ext cx="8686800" cy="5105400"/>
          </a:xfrm>
          <a:prstGeom prst="rect">
            <a:avLst/>
          </a:prstGeom>
          <a:solidFill>
            <a:schemeClr val="bg2"/>
          </a:solidFill>
          <a:ln w="9525">
            <a:solidFill>
              <a:schemeClr val="tx1"/>
            </a:solidFill>
            <a:miter lim="800000"/>
            <a:headEnd/>
            <a:tailEnd/>
          </a:ln>
        </p:spPr>
        <p:txBody>
          <a:bodyPr wrap="none" anchor="ctr"/>
          <a:lstStyle/>
          <a:p>
            <a:endParaRPr lang="en-US">
              <a:latin typeface="Georgia" pitchFamily="18" charset="0"/>
            </a:endParaRPr>
          </a:p>
        </p:txBody>
      </p:sp>
      <p:sp>
        <p:nvSpPr>
          <p:cNvPr id="288771" name="Rectangle 3"/>
          <p:cNvSpPr>
            <a:spLocks noGrp="1" noChangeArrowheads="1"/>
          </p:cNvSpPr>
          <p:nvPr>
            <p:ph type="title" idx="4294967295"/>
          </p:nvPr>
        </p:nvSpPr>
        <p:spPr/>
        <p:txBody>
          <a:bodyPr/>
          <a:lstStyle/>
          <a:p>
            <a:pPr eaLnBrk="1" hangingPunct="1"/>
            <a:r>
              <a:rPr lang="en-US" sz="4000" smtClean="0">
                <a:latin typeface="Rockwell" pitchFamily="18" charset="0"/>
              </a:rPr>
              <a:t>Who is welcome in our schools?</a:t>
            </a:r>
          </a:p>
        </p:txBody>
      </p:sp>
      <p:sp>
        <p:nvSpPr>
          <p:cNvPr id="288772" name="Content Placeholder 1"/>
          <p:cNvSpPr>
            <a:spLocks noGrp="1"/>
          </p:cNvSpPr>
          <p:nvPr>
            <p:ph sz="quarter" idx="4294967295"/>
          </p:nvPr>
        </p:nvSpPr>
        <p:spPr>
          <a:xfrm>
            <a:off x="301625" y="1527175"/>
            <a:ext cx="8504238" cy="4572000"/>
          </a:xfrm>
        </p:spPr>
        <p:txBody>
          <a:bodyPr/>
          <a:lstStyle/>
          <a:p>
            <a:pPr marL="0" indent="0" eaLnBrk="1" hangingPunct="1">
              <a:buFont typeface="Wingdings 2" pitchFamily="18" charset="2"/>
              <a:buNone/>
            </a:pPr>
            <a:endParaRPr lang="en-US" smtClean="0"/>
          </a:p>
        </p:txBody>
      </p:sp>
      <p:pic>
        <p:nvPicPr>
          <p:cNvPr id="288773" name="Picture 5" descr="Little Rock"/>
          <p:cNvPicPr>
            <a:picLocks noChangeAspect="1" noChangeArrowheads="1"/>
          </p:cNvPicPr>
          <p:nvPr/>
        </p:nvPicPr>
        <p:blipFill>
          <a:blip r:embed="rId3"/>
          <a:srcRect/>
          <a:stretch>
            <a:fillRect/>
          </a:stretch>
        </p:blipFill>
        <p:spPr bwMode="auto">
          <a:xfrm>
            <a:off x="914400" y="2743200"/>
            <a:ext cx="3235325" cy="2959100"/>
          </a:xfrm>
          <a:prstGeom prst="rect">
            <a:avLst/>
          </a:prstGeom>
          <a:noFill/>
          <a:ln w="9525">
            <a:noFill/>
            <a:miter lim="800000"/>
            <a:headEnd/>
            <a:tailEnd/>
          </a:ln>
        </p:spPr>
      </p:pic>
      <p:pic>
        <p:nvPicPr>
          <p:cNvPr id="501766" name="Picture 6" descr="Metal detector"/>
          <p:cNvPicPr>
            <a:picLocks noChangeAspect="1" noChangeArrowheads="1"/>
          </p:cNvPicPr>
          <p:nvPr/>
        </p:nvPicPr>
        <p:blipFill>
          <a:blip r:embed="rId4"/>
          <a:srcRect/>
          <a:stretch>
            <a:fillRect/>
          </a:stretch>
        </p:blipFill>
        <p:spPr bwMode="auto">
          <a:xfrm>
            <a:off x="4419600" y="2743200"/>
            <a:ext cx="4003675" cy="3054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1766"/>
                                        </p:tgtEl>
                                        <p:attrNameLst>
                                          <p:attrName>style.visibility</p:attrName>
                                        </p:attrNameLst>
                                      </p:cBhvr>
                                      <p:to>
                                        <p:strVal val="visible"/>
                                      </p:to>
                                    </p:set>
                                    <p:animEffect transition="in" filter="fade">
                                      <p:cBhvr>
                                        <p:cTn id="7" dur="500"/>
                                        <p:tgtEl>
                                          <p:spTgt spid="501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9" name="Rectangle 2"/>
          <p:cNvSpPr>
            <a:spLocks noGrp="1"/>
          </p:cNvSpPr>
          <p:nvPr>
            <p:ph type="title"/>
          </p:nvPr>
        </p:nvSpPr>
        <p:spPr/>
        <p:txBody>
          <a:bodyPr/>
          <a:lstStyle/>
          <a:p>
            <a:r>
              <a:rPr lang="en-US" smtClean="0"/>
              <a:t>Contact Information</a:t>
            </a:r>
          </a:p>
        </p:txBody>
      </p:sp>
      <p:sp>
        <p:nvSpPr>
          <p:cNvPr id="278530" name="Rectangle 3"/>
          <p:cNvSpPr>
            <a:spLocks noGrp="1"/>
          </p:cNvSpPr>
          <p:nvPr>
            <p:ph type="body" idx="1"/>
          </p:nvPr>
        </p:nvSpPr>
        <p:spPr/>
        <p:txBody>
          <a:bodyPr/>
          <a:lstStyle/>
          <a:p>
            <a:pPr algn="ctr">
              <a:buFont typeface="Wingdings 2" pitchFamily="18" charset="2"/>
              <a:buNone/>
            </a:pPr>
            <a:endParaRPr lang="en-US" dirty="0" smtClean="0"/>
          </a:p>
          <a:p>
            <a:pPr algn="ctr">
              <a:buFont typeface="Wingdings 2" pitchFamily="18" charset="2"/>
              <a:buNone/>
            </a:pPr>
            <a:endParaRPr lang="en-US" dirty="0" smtClean="0"/>
          </a:p>
          <a:p>
            <a:pPr algn="ctr">
              <a:buFont typeface="Wingdings 2" pitchFamily="18" charset="2"/>
              <a:buNone/>
            </a:pPr>
            <a:endParaRPr lang="en-US" dirty="0" smtClean="0"/>
          </a:p>
          <a:p>
            <a:pPr algn="ctr">
              <a:buFont typeface="Wingdings 2" pitchFamily="18" charset="2"/>
              <a:buNone/>
            </a:pPr>
            <a:r>
              <a:rPr lang="en-US" dirty="0" smtClean="0"/>
              <a:t>Matt Cregor</a:t>
            </a:r>
          </a:p>
          <a:p>
            <a:pPr algn="ctr">
              <a:buFont typeface="Wingdings 2" pitchFamily="18" charset="2"/>
              <a:buNone/>
            </a:pPr>
            <a:r>
              <a:rPr lang="en-US" dirty="0" smtClean="0"/>
              <a:t>Staff Attorney</a:t>
            </a:r>
            <a:endParaRPr lang="en-US" dirty="0"/>
          </a:p>
          <a:p>
            <a:pPr algn="ctr">
              <a:buFont typeface="Wingdings 2" pitchFamily="18" charset="2"/>
              <a:buNone/>
            </a:pPr>
            <a:r>
              <a:rPr lang="en-US" dirty="0" smtClean="0"/>
              <a:t>Lawyers’ Committee for Civil Rights </a:t>
            </a:r>
          </a:p>
          <a:p>
            <a:pPr algn="ctr">
              <a:buFont typeface="Wingdings 2" pitchFamily="18" charset="2"/>
              <a:buNone/>
            </a:pPr>
            <a:r>
              <a:rPr lang="en-US" dirty="0" smtClean="0"/>
              <a:t>and Economic Justice</a:t>
            </a:r>
          </a:p>
          <a:p>
            <a:pPr algn="ctr">
              <a:buFont typeface="Wingdings 2" pitchFamily="18" charset="2"/>
              <a:buNone/>
            </a:pPr>
            <a:r>
              <a:rPr lang="en-US" dirty="0" smtClean="0"/>
              <a:t>mcregor@lawyerscom.org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All students are affected</a:t>
            </a:r>
          </a:p>
        </p:txBody>
      </p:sp>
      <p:sp>
        <p:nvSpPr>
          <p:cNvPr id="34818" name="Content Placeholder 2"/>
          <p:cNvSpPr>
            <a:spLocks noGrp="1"/>
          </p:cNvSpPr>
          <p:nvPr>
            <p:ph sz="quarter" idx="4294967295"/>
          </p:nvPr>
        </p:nvSpPr>
        <p:spPr>
          <a:xfrm>
            <a:off x="301625" y="1527175"/>
            <a:ext cx="8504238" cy="4572000"/>
          </a:xfrm>
        </p:spPr>
        <p:txBody>
          <a:bodyPr/>
          <a:lstStyle/>
          <a:p>
            <a:pPr eaLnBrk="1" hangingPunct="1"/>
            <a:r>
              <a:rPr lang="en-US" smtClean="0"/>
              <a:t>6-year-old Salecia Johnson was handcuffed and taken from school to the police station after throwing a temper tantrum at her school in Milledgeville, GA (2012).</a:t>
            </a:r>
          </a:p>
          <a:p>
            <a:pPr eaLnBrk="1" hangingPunct="1"/>
            <a:r>
              <a:rPr lang="en-US" smtClean="0"/>
              <a:t>11-year-old Alexa Gonzalez was arrested for writing “I love my friends” on her desk in eraseable marker at her Queens, NY, middle school (2010).</a:t>
            </a:r>
          </a:p>
          <a:p>
            <a:pPr eaLnBrk="1" hangingPunct="1"/>
            <a:r>
              <a:rPr lang="en-US" smtClean="0"/>
              <a:t>15-year-old Christian Ademik hanged himself after streaking prank left him “facing expulsion and being put on sex offender registry” in Huntsville, AL (2013). </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US" smtClean="0"/>
              <a:t>We know better</a:t>
            </a:r>
          </a:p>
        </p:txBody>
      </p:sp>
      <p:sp>
        <p:nvSpPr>
          <p:cNvPr id="3" name="Content Placeholder 2"/>
          <p:cNvSpPr>
            <a:spLocks noGrp="1"/>
          </p:cNvSpPr>
          <p:nvPr>
            <p:ph sz="quarter" idx="4294967295"/>
          </p:nvPr>
        </p:nvSpPr>
        <p:spPr>
          <a:xfrm>
            <a:off x="301625" y="1527175"/>
            <a:ext cx="8504238" cy="4572000"/>
          </a:xfrm>
        </p:spPr>
        <p:txBody>
          <a:bodyPr>
            <a:normAutofit fontScale="92500" lnSpcReduction="10000"/>
          </a:bodyPr>
          <a:lstStyle/>
          <a:p>
            <a:pPr marL="0" indent="0" eaLnBrk="1" fontAlgn="auto" hangingPunct="1">
              <a:spcAft>
                <a:spcPts val="0"/>
              </a:spcAft>
              <a:buFont typeface="Wingdings 2"/>
              <a:buNone/>
              <a:defRPr/>
            </a:pPr>
            <a:r>
              <a:rPr lang="en-US" kern="1200" dirty="0"/>
              <a:t>According to the American Psychological Association, the American Academy of Pediatrics, the Council of State Governments, and the Centers for Disease Control and Prevention:</a:t>
            </a:r>
          </a:p>
          <a:p>
            <a:pPr marL="0" indent="0" eaLnBrk="1" fontAlgn="auto" hangingPunct="1">
              <a:spcAft>
                <a:spcPts val="0"/>
              </a:spcAft>
              <a:buFont typeface="Wingdings 2"/>
              <a:buNone/>
              <a:defRPr/>
            </a:pPr>
            <a:endParaRPr lang="en-US" kern="1200" dirty="0"/>
          </a:p>
          <a:p>
            <a:pPr marL="0" indent="0" eaLnBrk="1" fontAlgn="auto" hangingPunct="1">
              <a:spcAft>
                <a:spcPts val="0"/>
              </a:spcAft>
              <a:buFont typeface="Wingdings 2"/>
              <a:buNone/>
              <a:defRPr/>
            </a:pPr>
            <a:r>
              <a:rPr lang="en-US" kern="1200" dirty="0"/>
              <a:t>Out-of-school youth are more likely to:</a:t>
            </a:r>
          </a:p>
          <a:p>
            <a:pPr marL="274320" indent="-274320" eaLnBrk="1" fontAlgn="auto" hangingPunct="1">
              <a:spcAft>
                <a:spcPts val="0"/>
              </a:spcAft>
              <a:buFont typeface="Wingdings 2"/>
              <a:buChar char=""/>
              <a:defRPr/>
            </a:pPr>
            <a:r>
              <a:rPr lang="en-US" kern="1200" dirty="0"/>
              <a:t>Drop out of school</a:t>
            </a:r>
          </a:p>
          <a:p>
            <a:pPr marL="274320" indent="-274320" eaLnBrk="1" fontAlgn="auto" hangingPunct="1">
              <a:spcAft>
                <a:spcPts val="0"/>
              </a:spcAft>
              <a:buFont typeface="Wingdings 2"/>
              <a:buChar char=""/>
              <a:defRPr/>
            </a:pPr>
            <a:r>
              <a:rPr lang="en-US" kern="1200" dirty="0"/>
              <a:t>Be retained a grade</a:t>
            </a:r>
          </a:p>
          <a:p>
            <a:pPr marL="274320" indent="-274320" eaLnBrk="1" fontAlgn="auto" hangingPunct="1">
              <a:spcAft>
                <a:spcPts val="0"/>
              </a:spcAft>
              <a:buFont typeface="Wingdings 2"/>
              <a:buChar char=""/>
              <a:defRPr/>
            </a:pPr>
            <a:r>
              <a:rPr lang="en-US" kern="1200" dirty="0"/>
              <a:t>Engage in delinquent behavior</a:t>
            </a:r>
          </a:p>
          <a:p>
            <a:pPr marL="274320" indent="-274320" eaLnBrk="1" fontAlgn="auto" hangingPunct="1">
              <a:spcAft>
                <a:spcPts val="0"/>
              </a:spcAft>
              <a:buFont typeface="Wingdings 2"/>
              <a:buChar char=""/>
              <a:defRPr/>
            </a:pPr>
            <a:r>
              <a:rPr lang="en-US" kern="1200" dirty="0" smtClean="0"/>
              <a:t>Become </a:t>
            </a:r>
            <a:r>
              <a:rPr lang="en-US" kern="1200" dirty="0"/>
              <a:t>involved in the juvenile and criminal justice systems</a:t>
            </a:r>
          </a:p>
          <a:p>
            <a:pPr marL="274320" indent="-274320" eaLnBrk="1" fontAlgn="auto" hangingPunct="1">
              <a:spcAft>
                <a:spcPts val="0"/>
              </a:spcAft>
              <a:buFont typeface="Wingdings 2"/>
              <a:buChar char=""/>
              <a:defRPr/>
            </a:pPr>
            <a:endParaRPr lang="en-US" kern="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We know better</a:t>
            </a:r>
          </a:p>
        </p:txBody>
      </p:sp>
      <p:sp>
        <p:nvSpPr>
          <p:cNvPr id="3" name="Content Placeholder 2"/>
          <p:cNvSpPr>
            <a:spLocks noGrp="1"/>
          </p:cNvSpPr>
          <p:nvPr>
            <p:ph sz="quarter" idx="4294967295"/>
          </p:nvPr>
        </p:nvSpPr>
        <p:spPr>
          <a:xfrm>
            <a:off x="301625" y="1527175"/>
            <a:ext cx="8504238" cy="4572000"/>
          </a:xfrm>
        </p:spPr>
        <p:txBody>
          <a:bodyPr>
            <a:normAutofit fontScale="92500" lnSpcReduction="10000"/>
          </a:bodyPr>
          <a:lstStyle/>
          <a:p>
            <a:pPr marL="0" indent="0" eaLnBrk="1" fontAlgn="auto" hangingPunct="1">
              <a:spcAft>
                <a:spcPts val="0"/>
              </a:spcAft>
              <a:buFont typeface="Wingdings 2"/>
              <a:buNone/>
              <a:defRPr/>
            </a:pPr>
            <a:endParaRPr lang="en-US" kern="1200" dirty="0"/>
          </a:p>
          <a:p>
            <a:pPr marL="0" indent="0" eaLnBrk="1" fontAlgn="auto" hangingPunct="1">
              <a:spcAft>
                <a:spcPts val="0"/>
              </a:spcAft>
              <a:buFont typeface="Wingdings 2"/>
              <a:buNone/>
              <a:defRPr/>
            </a:pPr>
            <a:r>
              <a:rPr lang="en-US" kern="1200" dirty="0" err="1"/>
              <a:t>Schoolwide</a:t>
            </a:r>
            <a:r>
              <a:rPr lang="en-US" kern="1200" dirty="0"/>
              <a:t> effects:</a:t>
            </a:r>
          </a:p>
          <a:p>
            <a:pPr marL="274320" indent="-274320" eaLnBrk="1" fontAlgn="auto" hangingPunct="1">
              <a:spcAft>
                <a:spcPts val="0"/>
              </a:spcAft>
              <a:buFont typeface="Wingdings 2"/>
              <a:buChar char=""/>
              <a:defRPr/>
            </a:pPr>
            <a:r>
              <a:rPr lang="en-US" kern="1200" dirty="0"/>
              <a:t>Lower scores on standardized tests</a:t>
            </a:r>
          </a:p>
          <a:p>
            <a:pPr marL="274320" indent="-274320" eaLnBrk="1" fontAlgn="auto" hangingPunct="1">
              <a:spcAft>
                <a:spcPts val="0"/>
              </a:spcAft>
              <a:buFont typeface="Wingdings 2"/>
              <a:buChar char=""/>
              <a:defRPr/>
            </a:pPr>
            <a:r>
              <a:rPr lang="en-US" kern="1200" dirty="0"/>
              <a:t>Greater teacher dissatisfaction</a:t>
            </a:r>
          </a:p>
          <a:p>
            <a:pPr marL="274320" indent="-274320" eaLnBrk="1" fontAlgn="auto" hangingPunct="1">
              <a:spcAft>
                <a:spcPts val="0"/>
              </a:spcAft>
              <a:buFont typeface="Wingdings 2"/>
              <a:buChar char=""/>
              <a:defRPr/>
            </a:pPr>
            <a:r>
              <a:rPr lang="en-US" kern="1200" dirty="0"/>
              <a:t>No proven gains in safety</a:t>
            </a:r>
          </a:p>
          <a:p>
            <a:pPr marL="274320" indent="-274320" eaLnBrk="1" fontAlgn="auto" hangingPunct="1">
              <a:spcAft>
                <a:spcPts val="0"/>
              </a:spcAft>
              <a:buFont typeface="Wingdings 2"/>
              <a:buChar char=""/>
              <a:defRPr/>
            </a:pPr>
            <a:endParaRPr lang="en-US" kern="1200" dirty="0"/>
          </a:p>
          <a:p>
            <a:pPr marL="274320" indent="-274320" eaLnBrk="1" fontAlgn="auto" hangingPunct="1">
              <a:spcAft>
                <a:spcPts val="0"/>
              </a:spcAft>
              <a:buFont typeface="Wingdings 2"/>
              <a:buChar char=""/>
              <a:defRPr/>
            </a:pPr>
            <a:endParaRPr lang="en-US" kern="1200" dirty="0"/>
          </a:p>
          <a:p>
            <a:pPr marL="0" indent="0" eaLnBrk="1" fontAlgn="auto" hangingPunct="1">
              <a:spcAft>
                <a:spcPts val="0"/>
              </a:spcAft>
              <a:buFont typeface="Wingdings 2"/>
              <a:buNone/>
              <a:defRPr/>
            </a:pPr>
            <a:r>
              <a:rPr lang="en-US" kern="1200" dirty="0"/>
              <a:t>Russell </a:t>
            </a:r>
            <a:r>
              <a:rPr lang="en-US" kern="1200" dirty="0" err="1"/>
              <a:t>Skiba</a:t>
            </a:r>
            <a:r>
              <a:rPr lang="en-US" kern="1200" dirty="0"/>
              <a:t> et al., American Psychological Association Zero Tolerance Task Force, Are Zero Tolerance Policies Effective in the Schools? An Evidentiary Review and Recommendations (2006).</a:t>
            </a:r>
          </a:p>
          <a:p>
            <a:pPr marL="274320" indent="-274320" eaLnBrk="1" fontAlgn="auto" hangingPunct="1">
              <a:spcAft>
                <a:spcPts val="0"/>
              </a:spcAft>
              <a:buFont typeface="Wingdings 2"/>
              <a:buChar char=""/>
              <a:defRPr/>
            </a:pPr>
            <a:endParaRPr lang="en-US" kern="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r>
              <a:rPr lang="en-US" smtClean="0"/>
              <a:t>Disenfranchised youth are hit the hardest</a:t>
            </a:r>
          </a:p>
        </p:txBody>
      </p:sp>
      <p:sp>
        <p:nvSpPr>
          <p:cNvPr id="37890" name="Content Placeholder 2"/>
          <p:cNvSpPr>
            <a:spLocks noGrp="1"/>
          </p:cNvSpPr>
          <p:nvPr>
            <p:ph sz="quarter" idx="4294967295"/>
          </p:nvPr>
        </p:nvSpPr>
        <p:spPr>
          <a:xfrm>
            <a:off x="301625" y="1527175"/>
            <a:ext cx="8504238" cy="4572000"/>
          </a:xfrm>
        </p:spPr>
        <p:txBody>
          <a:bodyPr/>
          <a:lstStyle/>
          <a:p>
            <a:pPr eaLnBrk="1" hangingPunct="1"/>
            <a:r>
              <a:rPr lang="en-US" smtClean="0"/>
              <a:t>Students with disabilities are roughly twice as likely to receive out-of-school punishment compared to their non-disabled peers. </a:t>
            </a:r>
          </a:p>
          <a:p>
            <a:pPr eaLnBrk="1" hangingPunct="1"/>
            <a:r>
              <a:rPr lang="en-US" smtClean="0"/>
              <a:t>LGBTQ students are likely to receive harsher disciplinary punishment than their straight-identified peers.</a:t>
            </a:r>
          </a:p>
          <a:p>
            <a:pPr eaLnBrk="1" hangingPunct="1"/>
            <a:r>
              <a:rPr lang="en-US" smtClean="0"/>
              <a:t>Students in foster care are three times more likely to be suspended or expelled than students in the care of a guardian.</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Students of color are the most affected</a:t>
            </a:r>
          </a:p>
        </p:txBody>
      </p:sp>
      <p:sp>
        <p:nvSpPr>
          <p:cNvPr id="38914" name="Content Placeholder 2"/>
          <p:cNvSpPr>
            <a:spLocks noGrp="1"/>
          </p:cNvSpPr>
          <p:nvPr>
            <p:ph sz="quarter" idx="4294967295"/>
          </p:nvPr>
        </p:nvSpPr>
        <p:spPr>
          <a:xfrm>
            <a:off x="301625" y="1527175"/>
            <a:ext cx="8504238" cy="4572000"/>
          </a:xfrm>
        </p:spPr>
        <p:txBody>
          <a:bodyPr/>
          <a:lstStyle/>
          <a:p>
            <a:pPr eaLnBrk="1" hangingPunct="1"/>
            <a:r>
              <a:rPr lang="en-US" dirty="0" smtClean="0"/>
              <a:t>African-American students are three-and-a-half times as likely to be suspended or expelled as their white peers.  </a:t>
            </a:r>
          </a:p>
          <a:p>
            <a:pPr eaLnBrk="1" hangingPunct="1"/>
            <a:r>
              <a:rPr lang="en-US" dirty="0" smtClean="0"/>
              <a:t>Latino students are one-and-a-half times as likely to be suspended and twice as likely to be expelled as their white peers.  </a:t>
            </a:r>
          </a:p>
          <a:p>
            <a:pPr eaLnBrk="1" hangingPunct="1"/>
            <a:r>
              <a:rPr lang="en-US" b="1" i="1" dirty="0" smtClean="0"/>
              <a:t>Race is a predictive factor in who will receive a discretionary suspension</a:t>
            </a:r>
            <a:r>
              <a:rPr lang="en-US" dirty="0" smtClean="0"/>
              <a:t>, even when adjusting for other demographic differences. (Council of State Governments) </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p:cNvSpPr>
          <p:nvPr>
            <p:ph type="title"/>
          </p:nvPr>
        </p:nvSpPr>
        <p:spPr/>
        <p:txBody>
          <a:bodyPr/>
          <a:lstStyle/>
          <a:p>
            <a:r>
              <a:rPr lang="en-US" sz="2400" smtClean="0">
                <a:latin typeface="Rockwell" pitchFamily="18" charset="0"/>
              </a:rPr>
              <a:t>Two levels of disproportionality in discipline systems</a:t>
            </a:r>
          </a:p>
        </p:txBody>
      </p:sp>
      <p:sp>
        <p:nvSpPr>
          <p:cNvPr id="40962" name="Rectangle 4"/>
          <p:cNvSpPr>
            <a:spLocks noGrp="1"/>
          </p:cNvSpPr>
          <p:nvPr>
            <p:ph type="body" idx="1"/>
          </p:nvPr>
        </p:nvSpPr>
        <p:spPr>
          <a:xfrm>
            <a:off x="457200" y="1600200"/>
            <a:ext cx="8229600" cy="4800600"/>
          </a:xfrm>
          <a:solidFill>
            <a:srgbClr val="FFFF99">
              <a:alpha val="0"/>
            </a:srgbClr>
          </a:solidFill>
          <a:ln>
            <a:solidFill>
              <a:schemeClr val="tx1"/>
            </a:solidFill>
          </a:ln>
        </p:spPr>
        <p:txBody>
          <a:bodyPr/>
          <a:lstStyle/>
          <a:p>
            <a:r>
              <a:rPr lang="en-US" sz="2000" b="1" smtClean="0">
                <a:latin typeface="Rockwell" pitchFamily="18" charset="0"/>
              </a:rPr>
              <a:t>Race is not Neutral: </a:t>
            </a:r>
            <a:br>
              <a:rPr lang="en-US" sz="2000" b="1" smtClean="0">
                <a:latin typeface="Rockwell" pitchFamily="18" charset="0"/>
              </a:rPr>
            </a:br>
            <a:r>
              <a:rPr lang="en-US" sz="2000" b="1" smtClean="0">
                <a:latin typeface="Rockwell" pitchFamily="18" charset="0"/>
              </a:rPr>
              <a:t>Disproportionality in School Discipline</a:t>
            </a:r>
            <a:br>
              <a:rPr lang="en-US" sz="2000" b="1" smtClean="0">
                <a:latin typeface="Rockwell" pitchFamily="18" charset="0"/>
              </a:rPr>
            </a:br>
            <a:r>
              <a:rPr lang="en-US" sz="2000" smtClean="0">
                <a:latin typeface="Rockwell" pitchFamily="18" charset="0"/>
              </a:rPr>
              <a:t>Russell Skiba, Robert H. Horner, Choong-Geun Chung </a:t>
            </a:r>
            <a:br>
              <a:rPr lang="en-US" sz="2000" smtClean="0">
                <a:latin typeface="Rockwell" pitchFamily="18" charset="0"/>
              </a:rPr>
            </a:br>
            <a:r>
              <a:rPr lang="en-US" sz="2000" smtClean="0">
                <a:latin typeface="Rockwell" pitchFamily="18" charset="0"/>
              </a:rPr>
              <a:t>Karega Rausch, , Seth L. May, and Tary Tobin</a:t>
            </a:r>
          </a:p>
          <a:p>
            <a:pPr lvl="1"/>
            <a:endParaRPr lang="en-US" sz="2000" smtClean="0">
              <a:latin typeface="Rockwell" pitchFamily="18" charset="0"/>
            </a:endParaRPr>
          </a:p>
          <a:p>
            <a:pPr lvl="1"/>
            <a:r>
              <a:rPr lang="en-US" sz="2000" smtClean="0">
                <a:latin typeface="Rockwell" pitchFamily="18" charset="0"/>
              </a:rPr>
              <a:t>Journal of School Psychology</a:t>
            </a:r>
          </a:p>
          <a:p>
            <a:pPr lvl="1"/>
            <a:endParaRPr lang="en-US" sz="2000" smtClean="0">
              <a:latin typeface="Rockwell" pitchFamily="18" charset="0"/>
            </a:endParaRPr>
          </a:p>
          <a:p>
            <a:r>
              <a:rPr lang="en-US" sz="2000" smtClean="0">
                <a:latin typeface="Rockwell" pitchFamily="18" charset="0"/>
              </a:rPr>
              <a:t>Analysis of office discipline referral data from the school-wide information system</a:t>
            </a:r>
          </a:p>
          <a:p>
            <a:pPr lvl="1"/>
            <a:r>
              <a:rPr lang="en-US" sz="2000" smtClean="0">
                <a:latin typeface="Rockwell" pitchFamily="18" charset="0"/>
              </a:rPr>
              <a:t>436 elementary and middle schools</a:t>
            </a:r>
          </a:p>
          <a:p>
            <a:pPr lvl="1"/>
            <a:r>
              <a:rPr lang="en-US" sz="2000" smtClean="0">
                <a:latin typeface="Rockwell" pitchFamily="18" charset="0"/>
              </a:rPr>
              <a:t>205,932 students who received office discipline referrals</a:t>
            </a:r>
          </a:p>
          <a:p>
            <a:pPr lvl="1"/>
            <a:r>
              <a:rPr lang="en-US" sz="2000" smtClean="0">
                <a:latin typeface="Rockwell" pitchFamily="18" charset="0"/>
              </a:rPr>
              <a:t>Referrals organized by student ethnicity, type of problem behavior, and administrative decision.</a:t>
            </a:r>
          </a:p>
          <a:p>
            <a:endParaRPr lang="en-US" sz="2000" smtClean="0">
              <a:latin typeface="Rockwell"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p:cNvSpPr>
          <p:nvPr>
            <p:ph type="title"/>
          </p:nvPr>
        </p:nvSpPr>
        <p:spPr/>
        <p:txBody>
          <a:bodyPr/>
          <a:lstStyle/>
          <a:p>
            <a:r>
              <a:rPr lang="en-US" sz="2500" smtClean="0">
                <a:latin typeface="Rockwell" pitchFamily="18" charset="0"/>
              </a:rPr>
              <a:t>Two levels of disproportionality in discipline systems</a:t>
            </a:r>
          </a:p>
        </p:txBody>
      </p:sp>
      <p:sp>
        <p:nvSpPr>
          <p:cNvPr id="43010" name="Rectangle 4"/>
          <p:cNvSpPr>
            <a:spLocks noGrp="1"/>
          </p:cNvSpPr>
          <p:nvPr>
            <p:ph type="body" idx="1"/>
          </p:nvPr>
        </p:nvSpPr>
        <p:spPr>
          <a:xfrm>
            <a:off x="457200" y="1600200"/>
            <a:ext cx="8229600" cy="4343400"/>
          </a:xfrm>
          <a:solidFill>
            <a:srgbClr val="FFFF99">
              <a:alpha val="0"/>
            </a:srgbClr>
          </a:solidFill>
          <a:ln>
            <a:solidFill>
              <a:schemeClr val="tx1"/>
            </a:solidFill>
          </a:ln>
        </p:spPr>
        <p:txBody>
          <a:bodyPr/>
          <a:lstStyle/>
          <a:p>
            <a:r>
              <a:rPr lang="en-US" sz="2000" b="1" i="1" smtClean="0">
                <a:solidFill>
                  <a:srgbClr val="7030A0"/>
                </a:solidFill>
                <a:latin typeface="Rockwell" pitchFamily="18" charset="0"/>
              </a:rPr>
              <a:t>First Finding</a:t>
            </a:r>
            <a:r>
              <a:rPr lang="en-US" sz="2000" smtClean="0">
                <a:latin typeface="Rockwell" pitchFamily="18" charset="0"/>
              </a:rPr>
              <a:t>: Students from Hispanic/Latino and African American backgrounds were more likely to be sent to the office than their white peers.</a:t>
            </a:r>
          </a:p>
          <a:p>
            <a:pPr>
              <a:buFont typeface="Wingdings 2" pitchFamily="18" charset="2"/>
              <a:buNone/>
            </a:pPr>
            <a:endParaRPr lang="en-US" sz="2000" smtClean="0">
              <a:latin typeface="Rockwell" pitchFamily="18" charset="0"/>
            </a:endParaRPr>
          </a:p>
          <a:p>
            <a:pPr lvl="1">
              <a:buFont typeface="Wingdings" pitchFamily="2" charset="2"/>
              <a:buNone/>
            </a:pPr>
            <a:endParaRPr lang="en-US" sz="2000" smtClean="0">
              <a:latin typeface="Rockwell" pitchFamily="18" charset="0"/>
            </a:endParaRPr>
          </a:p>
          <a:p>
            <a:endParaRPr lang="en-US" smtClean="0"/>
          </a:p>
          <a:p>
            <a:pPr lvl="1"/>
            <a:endParaRPr lang="en-US" smtClean="0"/>
          </a:p>
          <a:p>
            <a:endParaRPr lang="en-US" smtClean="0">
              <a:latin typeface="Rockwell"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raClrScheme>
      <a:clrScheme name="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
      <a:clrScheme name="Civic 2">
        <a:dk1>
          <a:srgbClr val="000000"/>
        </a:dk1>
        <a:lt1>
          <a:srgbClr val="0099FF"/>
        </a:lt1>
        <a:dk2>
          <a:srgbClr val="646B86"/>
        </a:dk2>
        <a:lt2>
          <a:srgbClr val="C5D1D7"/>
        </a:lt2>
        <a:accent1>
          <a:srgbClr val="D16349"/>
        </a:accent1>
        <a:accent2>
          <a:srgbClr val="CCB400"/>
        </a:accent2>
        <a:accent3>
          <a:srgbClr val="AACA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ivic">
  <a:themeElements>
    <a:clrScheme name="1_Civic 2">
      <a:dk1>
        <a:srgbClr val="000000"/>
      </a:dk1>
      <a:lt1>
        <a:srgbClr val="0099FF"/>
      </a:lt1>
      <a:dk2>
        <a:srgbClr val="646B86"/>
      </a:dk2>
      <a:lt2>
        <a:srgbClr val="C5D1D7"/>
      </a:lt2>
      <a:accent1>
        <a:srgbClr val="D16349"/>
      </a:accent1>
      <a:accent2>
        <a:srgbClr val="CCB400"/>
      </a:accent2>
      <a:accent3>
        <a:srgbClr val="AACAFF"/>
      </a:accent3>
      <a:accent4>
        <a:srgbClr val="000000"/>
      </a:accent4>
      <a:accent5>
        <a:srgbClr val="E5B7B1"/>
      </a:accent5>
      <a:accent6>
        <a:srgbClr val="B9A300"/>
      </a:accent6>
      <a:hlink>
        <a:srgbClr val="00A3D6"/>
      </a:hlink>
      <a:folHlink>
        <a:srgbClr val="694F07"/>
      </a:folHlink>
    </a:clrScheme>
    <a:fontScheme name="1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
      <a:clrScheme name="1_Civic 2">
        <a:dk1>
          <a:srgbClr val="000000"/>
        </a:dk1>
        <a:lt1>
          <a:srgbClr val="0099FF"/>
        </a:lt1>
        <a:dk2>
          <a:srgbClr val="646B86"/>
        </a:dk2>
        <a:lt2>
          <a:srgbClr val="C5D1D7"/>
        </a:lt2>
        <a:accent1>
          <a:srgbClr val="D16349"/>
        </a:accent1>
        <a:accent2>
          <a:srgbClr val="CCB400"/>
        </a:accent2>
        <a:accent3>
          <a:srgbClr val="AACA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13266</TotalTime>
  <Words>979</Words>
  <Application>Microsoft Office PowerPoint</Application>
  <PresentationFormat>On-screen Show (4:3)</PresentationFormat>
  <Paragraphs>139</Paragraphs>
  <Slides>24</Slides>
  <Notes>14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Civic</vt:lpstr>
      <vt:lpstr>1_Civic</vt:lpstr>
      <vt:lpstr>Chart</vt:lpstr>
      <vt:lpstr>The Unintended Consequences of School-Justice Practices</vt:lpstr>
      <vt:lpstr>School discipline has changed</vt:lpstr>
      <vt:lpstr>All students are affected</vt:lpstr>
      <vt:lpstr>We know better</vt:lpstr>
      <vt:lpstr>We know better</vt:lpstr>
      <vt:lpstr>Disenfranchised youth are hit the hardest</vt:lpstr>
      <vt:lpstr>Students of color are the most affected</vt:lpstr>
      <vt:lpstr>Two levels of disproportionality in discipline systems</vt:lpstr>
      <vt:lpstr>Two levels of disproportionality in discipline systems</vt:lpstr>
      <vt:lpstr>PowerPoint Presentation</vt:lpstr>
      <vt:lpstr>Two levels of disproportionality in discipline systems</vt:lpstr>
      <vt:lpstr>Two levels of disproportionality in discipline systems</vt:lpstr>
      <vt:lpstr>Two levels of disproportionality in discipline systems</vt:lpstr>
      <vt:lpstr>Two levels of disproportionality in discipline systems</vt:lpstr>
      <vt:lpstr>Subjective vs. Objective Offenses</vt:lpstr>
      <vt:lpstr>Racial Discipline Gap: Middle Schools</vt:lpstr>
      <vt:lpstr>Suspended Education: Middle Schools in Crisis</vt:lpstr>
      <vt:lpstr>Question</vt:lpstr>
      <vt:lpstr>Federal Guidance on School Discipline</vt:lpstr>
      <vt:lpstr>A Bold and Necessary Step</vt:lpstr>
      <vt:lpstr>School Discipline Guidance Package</vt:lpstr>
      <vt:lpstr>Breakout Session Preview</vt:lpstr>
      <vt:lpstr>Who is welcome in our schools?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Cregor</dc:creator>
  <cp:lastModifiedBy>Toni Lang</cp:lastModifiedBy>
  <cp:revision>68</cp:revision>
  <dcterms:created xsi:type="dcterms:W3CDTF">2012-07-25T21:53:55Z</dcterms:created>
  <dcterms:modified xsi:type="dcterms:W3CDTF">2014-03-03T19:30:54Z</dcterms:modified>
</cp:coreProperties>
</file>