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7" r:id="rId1"/>
  </p:sldMasterIdLst>
  <p:notesMasterIdLst>
    <p:notesMasterId r:id="rId17"/>
  </p:notesMasterIdLst>
  <p:handoutMasterIdLst>
    <p:handoutMasterId r:id="rId18"/>
  </p:handoutMasterIdLst>
  <p:sldIdLst>
    <p:sldId id="644" r:id="rId2"/>
    <p:sldId id="713" r:id="rId3"/>
    <p:sldId id="741" r:id="rId4"/>
    <p:sldId id="747" r:id="rId5"/>
    <p:sldId id="763" r:id="rId6"/>
    <p:sldId id="638" r:id="rId7"/>
    <p:sldId id="761" r:id="rId8"/>
    <p:sldId id="766" r:id="rId9"/>
    <p:sldId id="749" r:id="rId10"/>
    <p:sldId id="750" r:id="rId11"/>
    <p:sldId id="768" r:id="rId12"/>
    <p:sldId id="767" r:id="rId13"/>
    <p:sldId id="764" r:id="rId14"/>
    <p:sldId id="765" r:id="rId15"/>
    <p:sldId id="738" r:id="rId16"/>
  </p:sldIdLst>
  <p:sldSz cx="9144000" cy="6858000" type="screen4x3"/>
  <p:notesSz cx="6881813" cy="9296400"/>
  <p:custDataLst>
    <p:tags r:id="rId1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DDDDDD"/>
    <a:srgbClr val="366DA4"/>
    <a:srgbClr val="FFFFC2"/>
    <a:srgbClr val="FF3300"/>
    <a:srgbClr val="FF0000"/>
    <a:srgbClr val="FF0066"/>
    <a:srgbClr val="33CC3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302" y="-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2048"/>
    </p:cViewPr>
  </p:sorterViewPr>
  <p:notesViewPr>
    <p:cSldViewPr>
      <p:cViewPr varScale="1">
        <p:scale>
          <a:sx n="53" d="100"/>
          <a:sy n="53" d="100"/>
        </p:scale>
        <p:origin x="-1378" y="-62"/>
      </p:cViewPr>
      <p:guideLst>
        <p:guide orient="horz" pos="2928"/>
        <p:guide pos="216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19113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9" rIns="92438" bIns="46219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defRPr sz="900" smtClean="0">
                <a:solidFill>
                  <a:srgbClr val="5F5F5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D4547FB5-013F-4B14-9FDD-4A87349C98EC}" type="datetime1">
              <a:rPr lang="en-US" altLang="en-US"/>
              <a:pPr>
                <a:defRPr/>
              </a:pPr>
              <a:t>5/12/2014</a:t>
            </a:fld>
            <a:endParaRPr lang="en-US" altLang="en-US"/>
          </a:p>
        </p:txBody>
      </p:sp>
      <p:sp>
        <p:nvSpPr>
          <p:cNvPr id="50176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5811838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9" rIns="92438" bIns="46219" numCol="1" anchor="b" anchorCtr="0" compatLnSpc="1">
            <a:prstTxWarp prst="textNoShape">
              <a:avLst/>
            </a:prstTxWarp>
          </a:bodyPr>
          <a:lstStyle>
            <a:lvl1pPr defTabSz="923839" eaLnBrk="1" hangingPunct="1">
              <a:defRPr sz="900">
                <a:solidFill>
                  <a:srgbClr val="5F5F5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6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348413" y="8831263"/>
            <a:ext cx="5334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9" rIns="92438" bIns="46219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900" smtClean="0">
                <a:solidFill>
                  <a:srgbClr val="5F5F5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24B82DC-7A5E-40C0-9259-749466DA039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11960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93938" y="0"/>
            <a:ext cx="45878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9" rIns="92438" bIns="46219" numCol="1" anchor="t" anchorCtr="0" compatLnSpc="1">
            <a:prstTxWarp prst="textNoShape">
              <a:avLst/>
            </a:prstTxWarp>
          </a:bodyPr>
          <a:lstStyle>
            <a:lvl1pPr algn="r" defTabSz="923839" eaLnBrk="1" hangingPunct="1">
              <a:defRPr sz="900">
                <a:solidFill>
                  <a:srgbClr val="5F5F5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Presensational content template slides</a:t>
            </a:r>
          </a:p>
        </p:txBody>
      </p:sp>
      <p:sp>
        <p:nvSpPr>
          <p:cNvPr id="31747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54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9" rIns="92438" bIns="4621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565785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9" rIns="92438" bIns="46219" numCol="1" anchor="b" anchorCtr="0" compatLnSpc="1">
            <a:prstTxWarp prst="textNoShape">
              <a:avLst/>
            </a:prstTxWarp>
          </a:bodyPr>
          <a:lstStyle>
            <a:lvl1pPr defTabSz="923839" eaLnBrk="1" hangingPunct="1">
              <a:defRPr sz="900">
                <a:solidFill>
                  <a:srgbClr val="5F5F5F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423025" y="8829675"/>
            <a:ext cx="4572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38" tIns="46219" rIns="92438" bIns="46219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defRPr sz="900" smtClean="0">
                <a:solidFill>
                  <a:srgbClr val="5F5F5F"/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EA4F65DD-46C6-407B-BA26-5CD6EBC822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877835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00" charset="0"/>
        <a:ea typeface="ＭＳ Ｐゴシック" pitchFamily="100" charset="-128"/>
        <a:cs typeface="ＭＳ Ｐゴシック" pitchFamily="100" charset="-128"/>
      </a:defRPr>
    </a:lvl1pPr>
    <a:lvl2pPr marL="288925" indent="-174625" algn="l" rtl="0" eaLnBrk="0" fontAlgn="base" hangingPunct="0">
      <a:spcBef>
        <a:spcPct val="30000"/>
      </a:spcBef>
      <a:spcAft>
        <a:spcPct val="0"/>
      </a:spcAft>
      <a:buAutoNum type="arabicPeriod"/>
      <a:defRPr sz="1200" kern="1200">
        <a:solidFill>
          <a:schemeClr val="tx1"/>
        </a:solidFill>
        <a:latin typeface="Arial" pitchFamily="100" charset="0"/>
        <a:ea typeface="ＭＳ Ｐゴシック" pitchFamily="100" charset="-128"/>
        <a:cs typeface="+mn-cs"/>
      </a:defRPr>
    </a:lvl2pPr>
    <a:lvl3pPr marL="804863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00" charset="0"/>
        <a:ea typeface="ＭＳ Ｐゴシック" pitchFamily="100" charset="-128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00" charset="0"/>
        <a:ea typeface="ＭＳ Ｐゴシック" pitchFamily="100" charset="-128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100" charset="0"/>
        <a:ea typeface="ＭＳ Ｐゴシック" pitchFamily="100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900" smtClean="0">
                <a:solidFill>
                  <a:srgbClr val="5F5F5F"/>
                </a:solidFill>
              </a:rPr>
              <a:t>Presensational content template slides</a:t>
            </a:r>
          </a:p>
        </p:txBody>
      </p:sp>
      <p:sp>
        <p:nvSpPr>
          <p:cNvPr id="3277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A59145D4-5629-4154-9DBE-DF05BCC7345D}" type="slidenum">
              <a:rPr lang="en-US" altLang="en-US" sz="900">
                <a:solidFill>
                  <a:srgbClr val="5F5F5F"/>
                </a:solidFill>
              </a:rPr>
              <a:pPr/>
              <a:t>1</a:t>
            </a:fld>
            <a:endParaRPr lang="en-US" altLang="en-US" sz="900">
              <a:solidFill>
                <a:srgbClr val="5F5F5F"/>
              </a:solidFill>
            </a:endParaRPr>
          </a:p>
        </p:txBody>
      </p:sp>
      <p:sp>
        <p:nvSpPr>
          <p:cNvPr id="3277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975" y="4416425"/>
            <a:ext cx="4741863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charset="0"/>
                <a:ea typeface="ＭＳ Ｐゴシック" pitchFamily="34" charset="-128"/>
              </a:rPr>
              <a:t>• an educational focus for over 100 years</a:t>
            </a:r>
          </a:p>
          <a:p>
            <a:r>
              <a:rPr lang="en-US" altLang="en-US" smtClean="0">
                <a:latin typeface="Arial" charset="0"/>
                <a:ea typeface="ＭＳ Ｐゴシック" pitchFamily="34" charset="-128"/>
              </a:rPr>
              <a:t>• School climate – the quality and character of school life that is based on patterns of student/parent/school personnel: norms, values, expectations, relationships, beliefs, teaching/learning, leadership</a:t>
            </a:r>
          </a:p>
          <a:p>
            <a:r>
              <a:rPr lang="en-US" altLang="en-US" smtClean="0">
                <a:latin typeface="Arial" charset="0"/>
                <a:ea typeface="ＭＳ Ｐゴシック" pitchFamily="34" charset="-128"/>
              </a:rPr>
              <a:t>• A continuous improvement model that explicitly recognizes (i) the “voice” of students, parents/guardians, school personnel and even community members and (ii) the social, emotional and civic as well as intellectual aspects of student learning and school life</a:t>
            </a:r>
          </a:p>
          <a:p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  <p:sp>
        <p:nvSpPr>
          <p:cNvPr id="33796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900" smtClean="0">
                <a:solidFill>
                  <a:srgbClr val="5F5F5F"/>
                </a:solidFill>
              </a:rPr>
              <a:t>Presensational content template slides</a:t>
            </a:r>
          </a:p>
        </p:txBody>
      </p:sp>
      <p:sp>
        <p:nvSpPr>
          <p:cNvPr id="33797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E5100D54-B29C-4BBB-A2F8-9742987746D2}" type="slidenum">
              <a:rPr lang="en-US" altLang="en-US" sz="900">
                <a:solidFill>
                  <a:srgbClr val="5F5F5F"/>
                </a:solidFill>
              </a:rPr>
              <a:pPr/>
              <a:t>2</a:t>
            </a:fld>
            <a:endParaRPr lang="en-US" altLang="en-US" sz="900">
              <a:solidFill>
                <a:srgbClr val="5F5F5F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900" smtClean="0">
                <a:solidFill>
                  <a:srgbClr val="5F5F5F"/>
                </a:solidFill>
              </a:rPr>
              <a:t>Presensational content template slides</a:t>
            </a:r>
          </a:p>
        </p:txBody>
      </p:sp>
      <p:sp>
        <p:nvSpPr>
          <p:cNvPr id="3481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9ED96DD8-D50E-4B03-98A3-231108C1E775}" type="slidenum">
              <a:rPr lang="en-US" altLang="en-US" sz="900">
                <a:solidFill>
                  <a:srgbClr val="5F5F5F"/>
                </a:solidFill>
              </a:rPr>
              <a:pPr/>
              <a:t>3</a:t>
            </a:fld>
            <a:endParaRPr lang="en-US" altLang="en-US" sz="900">
              <a:solidFill>
                <a:srgbClr val="5F5F5F"/>
              </a:solidFill>
            </a:endParaRPr>
          </a:p>
        </p:txBody>
      </p:sp>
      <p:sp>
        <p:nvSpPr>
          <p:cNvPr id="3482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975" y="4416425"/>
            <a:ext cx="4741863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</a:rPr>
              <a:t>• Current improvement efforts in America tend to focus on the four UNHELPFUL drivers of change.</a:t>
            </a: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</a:rPr>
              <a:t>•  School Climate Reform recognizes and supports all of the helpful drivers of change.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smtClean="0">
                <a:latin typeface="Arial" charset="0"/>
                <a:ea typeface="ＭＳ Ｐゴシック" pitchFamily="34" charset="-128"/>
              </a:rPr>
              <a:t>• A version of the problem solving cycle that characterizes and shapes ALL effective school reform</a:t>
            </a:r>
          </a:p>
          <a:p>
            <a:r>
              <a:rPr lang="en-US" altLang="en-US" smtClean="0">
                <a:latin typeface="Arial" charset="0"/>
                <a:ea typeface="ＭＳ Ｐゴシック" pitchFamily="34" charset="-128"/>
              </a:rPr>
              <a:t>• What is new, is that we now have greater, research based understanding of the tasks and challenges that shape each of these stages</a:t>
            </a:r>
          </a:p>
        </p:txBody>
      </p:sp>
      <p:sp>
        <p:nvSpPr>
          <p:cNvPr id="35844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900" smtClean="0">
                <a:solidFill>
                  <a:srgbClr val="5F5F5F"/>
                </a:solidFill>
              </a:rPr>
              <a:t>Presensational content template slides</a:t>
            </a:r>
          </a:p>
        </p:txBody>
      </p:sp>
      <p:sp>
        <p:nvSpPr>
          <p:cNvPr id="35845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ABD6556-C711-4DA3-A7E7-5050472C67D4}" type="slidenum">
              <a:rPr lang="en-US" altLang="en-US" sz="900">
                <a:solidFill>
                  <a:srgbClr val="5F5F5F"/>
                </a:solidFill>
              </a:rPr>
              <a:pPr/>
              <a:t>4</a:t>
            </a:fld>
            <a:endParaRPr lang="en-US" altLang="en-US" sz="900">
              <a:solidFill>
                <a:srgbClr val="5F5F5F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900" smtClean="0">
                <a:solidFill>
                  <a:srgbClr val="5F5F5F"/>
                </a:solidFill>
              </a:rPr>
              <a:t>Presensational content template slides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0E3A66F6-7582-412F-B3A3-B94667738DB3}" type="slidenum">
              <a:rPr lang="en-US" altLang="en-US" sz="900">
                <a:solidFill>
                  <a:srgbClr val="5F5F5F"/>
                </a:solidFill>
              </a:rPr>
              <a:pPr/>
              <a:t>5</a:t>
            </a:fld>
            <a:endParaRPr lang="en-US" altLang="en-US" sz="900">
              <a:solidFill>
                <a:srgbClr val="5F5F5F"/>
              </a:solidFill>
            </a:endParaRPr>
          </a:p>
        </p:txBody>
      </p:sp>
      <p:sp>
        <p:nvSpPr>
          <p:cNvPr id="3686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975" y="4416425"/>
            <a:ext cx="4741863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900" smtClean="0">
                <a:solidFill>
                  <a:srgbClr val="5F5F5F"/>
                </a:solidFill>
              </a:rPr>
              <a:t>Presensational content template slides</a:t>
            </a:r>
          </a:p>
        </p:txBody>
      </p:sp>
      <p:sp>
        <p:nvSpPr>
          <p:cNvPr id="3789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8A17021E-5615-4041-95E9-C2DED9288BD2}" type="slidenum">
              <a:rPr lang="en-US" altLang="en-US" sz="900">
                <a:solidFill>
                  <a:srgbClr val="5F5F5F"/>
                </a:solidFill>
              </a:rPr>
              <a:pPr/>
              <a:t>6</a:t>
            </a:fld>
            <a:endParaRPr lang="en-US" altLang="en-US" sz="900">
              <a:solidFill>
                <a:srgbClr val="5F5F5F"/>
              </a:solidFill>
            </a:endParaRPr>
          </a:p>
        </p:txBody>
      </p:sp>
      <p:sp>
        <p:nvSpPr>
          <p:cNvPr id="3789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975" y="4416425"/>
            <a:ext cx="4741863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900" smtClean="0">
                <a:solidFill>
                  <a:srgbClr val="5F5F5F"/>
                </a:solidFill>
              </a:rPr>
              <a:t>Presensational content template slides</a:t>
            </a:r>
          </a:p>
        </p:txBody>
      </p:sp>
      <p:sp>
        <p:nvSpPr>
          <p:cNvPr id="3891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F4A8387-D32F-46D5-98B3-54E0953E1E68}" type="slidenum">
              <a:rPr lang="en-US" altLang="en-US" sz="900">
                <a:solidFill>
                  <a:srgbClr val="5F5F5F"/>
                </a:solidFill>
              </a:rPr>
              <a:pPr/>
              <a:t>7</a:t>
            </a:fld>
            <a:endParaRPr lang="en-US" altLang="en-US" sz="900">
              <a:solidFill>
                <a:srgbClr val="5F5F5F"/>
              </a:solidFill>
            </a:endParaRPr>
          </a:p>
        </p:txBody>
      </p:sp>
      <p:sp>
        <p:nvSpPr>
          <p:cNvPr id="3891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9975" y="4416425"/>
            <a:ext cx="4741863" cy="418306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</a:rPr>
              <a:t>• US Department of Education, US Department of Justice, Centers for Disease Control and Prevention, Substance Abuse and Mental Health Administration, and  Institute for Educational Sciences</a:t>
            </a: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</a:rPr>
              <a:t>• States: 11 federally funded Safe and Supportive Schools grantees (that support the development of a state wide school climate measurement system to compliment and extend</a:t>
            </a: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</a:rPr>
              <a:t>• National survey reveals: 9 out of 10 practitioners report a “high” to “very high” need and want for detailed practice resources, guidelines and tools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900" smtClean="0">
                <a:solidFill>
                  <a:srgbClr val="5F5F5F"/>
                </a:solidFill>
              </a:rPr>
              <a:t>Presensational content template slides</a:t>
            </a:r>
          </a:p>
        </p:txBody>
      </p:sp>
      <p:sp>
        <p:nvSpPr>
          <p:cNvPr id="3993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FAF7ECDC-6351-400C-A81E-B1E0AEE525D1}" type="slidenum">
              <a:rPr lang="en-US" altLang="en-US" sz="900">
                <a:solidFill>
                  <a:srgbClr val="5F5F5F"/>
                </a:solidFill>
              </a:rPr>
              <a:pPr/>
              <a:t>8</a:t>
            </a:fld>
            <a:endParaRPr lang="en-US" altLang="en-US" sz="900">
              <a:solidFill>
                <a:srgbClr val="5F5F5F"/>
              </a:solidFill>
            </a:endParaRPr>
          </a:p>
        </p:txBody>
      </p:sp>
      <p:sp>
        <p:nvSpPr>
          <p:cNvPr id="39940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19188" y="695325"/>
            <a:ext cx="4648200" cy="3486150"/>
          </a:xfrm>
          <a:ln/>
        </p:spPr>
      </p:sp>
      <p:sp>
        <p:nvSpPr>
          <p:cNvPr id="399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8388" y="4416425"/>
            <a:ext cx="4745037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sym typeface="Wingdings" pitchFamily="2" charset="2"/>
              </a:rPr>
              <a:t>• Educators – and students – truly need the support and partnership of parents and guardians as well as community members and leaders. </a:t>
            </a: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sym typeface="Wingdings" pitchFamily="2" charset="2"/>
              </a:rPr>
              <a:t>• Range of whole community efforts: Community schools, Promising Neighborhoods (growing out of G. Canada’s Harlem Family Zone work; and, school climate reform</a:t>
            </a:r>
          </a:p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  <a:sym typeface="Wingdings" pitchFamily="2" charset="2"/>
              </a:rPr>
              <a:t>• PBIS and SC reform: complimentary but very different approaches. Current confusion about this that we will talk more about in the workshop later today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900" smtClean="0">
                <a:solidFill>
                  <a:srgbClr val="5F5F5F"/>
                </a:solidFill>
              </a:rPr>
              <a:t>Presensational content template slides</a:t>
            </a:r>
          </a:p>
        </p:txBody>
      </p:sp>
      <p:sp>
        <p:nvSpPr>
          <p:cNvPr id="4096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defTabSz="922338"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fld id="{C29FCFE2-4CD7-4015-8B3F-98DF7821344F}" type="slidenum">
              <a:rPr lang="en-US" altLang="en-US" sz="900">
                <a:solidFill>
                  <a:srgbClr val="5F5F5F"/>
                </a:solidFill>
              </a:rPr>
              <a:pPr/>
              <a:t>11</a:t>
            </a:fld>
            <a:endParaRPr lang="en-US" altLang="en-US" sz="900">
              <a:solidFill>
                <a:srgbClr val="5F5F5F"/>
              </a:solidFill>
            </a:endParaRPr>
          </a:p>
        </p:txBody>
      </p:sp>
      <p:sp>
        <p:nvSpPr>
          <p:cNvPr id="40964" name="Rectangle 2"/>
          <p:cNvSpPr>
            <a:spLocks noRot="1" noChangeArrowheads="1" noTextEdit="1"/>
          </p:cNvSpPr>
          <p:nvPr>
            <p:ph type="sldImg"/>
          </p:nvPr>
        </p:nvSpPr>
        <p:spPr>
          <a:xfrm>
            <a:off x="1119188" y="695325"/>
            <a:ext cx="4648200" cy="3486150"/>
          </a:xfrm>
          <a:ln/>
        </p:spPr>
      </p:sp>
      <p:sp>
        <p:nvSpPr>
          <p:cNvPr id="4096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8388" y="4416425"/>
            <a:ext cx="4745037" cy="41846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smtClean="0">
                <a:latin typeface="Arial" charset="0"/>
                <a:ea typeface="ＭＳ Ｐゴシック" pitchFamily="34" charset="-128"/>
              </a:rPr>
              <a:t>The</a:t>
            </a:r>
            <a:r>
              <a:rPr lang="en-US" altLang="en-US" b="1" smtClean="0">
                <a:latin typeface="Arial" charset="0"/>
                <a:ea typeface="ＭＳ Ｐゴシック" pitchFamily="34" charset="-128"/>
              </a:rPr>
              <a:t> goals </a:t>
            </a:r>
            <a:r>
              <a:rPr lang="en-US" altLang="en-US" smtClean="0">
                <a:latin typeface="Arial" charset="0"/>
                <a:ea typeface="ＭＳ Ｐゴシック" pitchFamily="34" charset="-128"/>
              </a:rPr>
              <a:t>for school climate improvement efforts (National School Climate Council, 2007; 2012) is to support students, parents/guardians, school personnel and even community members learning and working together in a democratically informed manner to foster even safer, more supportive, engaging and flourishing schools that support school – and life – success. This is a much broader, locally determined and collaborative set of goals than the PBIS goal to “</a:t>
            </a:r>
            <a:r>
              <a:rPr lang="en-US" altLang="ja-JP" i="1" smtClean="0">
                <a:latin typeface="Arial" charset="0"/>
                <a:ea typeface="ＭＳ Ｐゴシック" pitchFamily="34" charset="-128"/>
              </a:rPr>
              <a:t>prevent the development of problem behaviors and maximize academic success for all students</a:t>
            </a:r>
            <a:r>
              <a:rPr lang="en-US" altLang="ja-JP" smtClean="0">
                <a:latin typeface="Arial" charset="0"/>
                <a:ea typeface="ＭＳ Ｐゴシック" pitchFamily="34" charset="-128"/>
              </a:rPr>
              <a:t>.</a:t>
            </a:r>
            <a:r>
              <a:rPr lang="en-US" altLang="en-US" smtClean="0">
                <a:latin typeface="Arial" charset="0"/>
                <a:ea typeface="ＭＳ Ｐゴシック" pitchFamily="34" charset="-128"/>
              </a:rPr>
              <a:t>”</a:t>
            </a:r>
            <a:r>
              <a:rPr lang="en-US" altLang="ja-JP" smtClean="0">
                <a:latin typeface="Arial" charset="0"/>
                <a:ea typeface="ＭＳ Ｐゴシック" pitchFamily="34" charset="-128"/>
              </a:rPr>
              <a:t> </a:t>
            </a:r>
            <a:endParaRPr lang="en-US" altLang="en-US" smtClean="0">
              <a:latin typeface="Arial" charset="0"/>
              <a:ea typeface="ＭＳ Ｐゴシック" pitchFamily="34" charset="-128"/>
              <a:sym typeface="Wingdings" pitchFamily="2" charset="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Overlay-Full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overlay-ruleShad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03588"/>
            <a:ext cx="914400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1918447"/>
            <a:ext cx="7583488" cy="1470025"/>
          </a:xfrm>
        </p:spPr>
        <p:txBody>
          <a:bodyPr anchor="b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3478306"/>
            <a:ext cx="7583487" cy="1752600"/>
          </a:xfrm>
        </p:spPr>
        <p:txBody>
          <a:bodyPr/>
          <a:lstStyle>
            <a:lvl1pPr marL="0" indent="0" algn="ctr">
              <a:spcBef>
                <a:spcPts val="6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BA4D75B-8A61-423D-94B7-4BF27881CBDE}" type="datetime1">
              <a:rPr lang="en-US" altLang="en-US"/>
              <a:pPr>
                <a:defRPr/>
              </a:pPr>
              <a:t>5/12/2014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F9B9FFE-EC4D-4395-B13B-E4DD416F63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36115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Overlay-Full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>
            <a:fillRect/>
          </a:stretch>
        </p:blipFill>
        <p:spPr bwMode="auto">
          <a:xfrm>
            <a:off x="4572000" y="4763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overlay-ruleShad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31"/>
          <a:stretch>
            <a:fillRect/>
          </a:stretch>
        </p:blipFill>
        <p:spPr bwMode="auto">
          <a:xfrm>
            <a:off x="4451350" y="0"/>
            <a:ext cx="125413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4320"/>
            <a:ext cx="3959352" cy="1691640"/>
          </a:xfrm>
        </p:spPr>
        <p:txBody>
          <a:bodyPr anchor="b" anchorCtr="0"/>
          <a:lstStyle>
            <a:lvl1pPr marL="0" algn="ctr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864608" y="264907"/>
            <a:ext cx="3959352" cy="6328186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rtlCol="0"/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0801"/>
            <a:ext cx="3959352" cy="32004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2670175" y="6356350"/>
            <a:ext cx="1627188" cy="365125"/>
          </a:xfrm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 smtClean="0">
                <a:solidFill>
                  <a:schemeClr val="tx1"/>
                </a:solidFill>
                <a:latin typeface="Calisto MT" pitchFamily="18" charset="0"/>
              </a:defRPr>
            </a:lvl1pPr>
          </a:lstStyle>
          <a:p>
            <a:pPr>
              <a:defRPr/>
            </a:pPr>
            <a:fld id="{7977F685-A898-4BAA-84E9-4C0671B8CC6E}" type="datetime1">
              <a:rPr lang="en-US" altLang="en-US"/>
              <a:pPr>
                <a:defRPr/>
              </a:pPr>
              <a:t>5/12/2014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241300" y="6356350"/>
            <a:ext cx="1893888" cy="365125"/>
          </a:xfrm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300" y="5738813"/>
            <a:ext cx="758825" cy="574675"/>
          </a:xfrm>
        </p:spPr>
        <p:txBody>
          <a:bodyPr>
            <a:noAutofit/>
          </a:bodyPr>
          <a:lstStyle>
            <a:lvl1pPr eaLnBrk="1" hangingPunct="1">
              <a:defRPr sz="3600" smtClean="0">
                <a:solidFill>
                  <a:schemeClr val="tx1"/>
                </a:solidFill>
                <a:latin typeface="Perpetua Titling MT" pitchFamily="18" charset="0"/>
              </a:defRPr>
            </a:lvl1pPr>
          </a:lstStyle>
          <a:p>
            <a:pPr>
              <a:defRPr/>
            </a:pPr>
            <a:fld id="{1A010FC1-C81F-4BC9-B0C3-0FA39129015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09816281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Overlay-Full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038600"/>
            <a:ext cx="7620000" cy="990600"/>
          </a:xfrm>
        </p:spPr>
        <p:txBody>
          <a:bodyPr anchor="b" anchorCtr="0">
            <a:normAutofit/>
          </a:bodyPr>
          <a:lstStyle>
            <a:lvl1pPr algn="ctr">
              <a:defRPr sz="36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42900" y="265176"/>
            <a:ext cx="8458200" cy="3697224"/>
          </a:xfrm>
          <a:solidFill>
            <a:schemeClr val="tx1">
              <a:lumMod val="50000"/>
            </a:schemeClr>
          </a:solidFill>
          <a:effectLst>
            <a:outerShdw blurRad="50800" dir="2700000" algn="tl" rotWithShape="0">
              <a:schemeClr val="tx1">
                <a:alpha val="40000"/>
              </a:schemeClr>
            </a:outerShdw>
          </a:effectLst>
        </p:spPr>
        <p:txBody>
          <a:bodyPr rtlCol="0"/>
          <a:lstStyle>
            <a:lvl1pPr marL="0" indent="0" algn="ctr" defTabSz="914400" rtl="0" eaLnBrk="1" latinLnBrk="0" hangingPunct="1">
              <a:spcBef>
                <a:spcPts val="2000"/>
              </a:spcBef>
              <a:buFont typeface="Calisto MT" pitchFamily="18" charset="0"/>
              <a:buNone/>
              <a:defRPr sz="24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0" y="5042647"/>
            <a:ext cx="7620000" cy="1129553"/>
          </a:xfrm>
        </p:spPr>
        <p:txBody>
          <a:bodyPr/>
          <a:lstStyle>
            <a:lvl1pPr marL="0" indent="0" algn="ctr">
              <a:lnSpc>
                <a:spcPct val="110000"/>
              </a:lnSpc>
              <a:spcBef>
                <a:spcPts val="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45C65E9-9200-4331-84CD-7FBC4DC226C7}" type="datetime1">
              <a:rPr lang="en-US" altLang="en-US"/>
              <a:pPr>
                <a:defRPr/>
              </a:pPr>
              <a:t>5/12/2014</a:t>
            </a:fld>
            <a:endParaRPr lang="en-US" alt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33B25E2-A960-47B1-A793-D0F0F456F0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59940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2"/>
          <p:cNvSpPr>
            <a:spLocks noGrp="1"/>
          </p:cNvSpPr>
          <p:nvPr>
            <p:ph type="dt" sz="half" idx="10"/>
          </p:nvPr>
        </p:nvSpPr>
        <p:spPr bwMode="auto"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6D2E4998-A514-44FB-A4C2-7F0196A355AA}" type="datetime1">
              <a:rPr lang="en-US" altLang="en-US"/>
              <a:pPr>
                <a:defRPr/>
              </a:pPr>
              <a:t>5/12/2014</a:t>
            </a:fld>
            <a:endParaRPr lang="en-US" altLang="en-US"/>
          </a:p>
        </p:txBody>
      </p:sp>
      <p:sp>
        <p:nvSpPr>
          <p:cNvPr id="3" name="Footer Placeholder 3"/>
          <p:cNvSpPr>
            <a:spLocks noGrp="1"/>
          </p:cNvSpPr>
          <p:nvPr>
            <p:ph type="ftr" sz="quarter" idx="11"/>
          </p:nvPr>
        </p:nvSpPr>
        <p:spPr bwMode="auto"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2"/>
          </p:nvPr>
        </p:nvSpPr>
        <p:spPr bwMode="auto"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C571D15A-AF13-4D26-B84E-E8DE5B74746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4966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overlay-ruleShado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8100"/>
            <a:ext cx="91440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Overlay-Full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34"/>
          <a:stretch>
            <a:fillRect/>
          </a:stretch>
        </p:blipFill>
        <p:spPr bwMode="auto">
          <a:xfrm>
            <a:off x="0" y="1425575"/>
            <a:ext cx="9144000" cy="543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4A1F711-BFBB-4A18-870B-5FCC84FE80EA}" type="datetime1">
              <a:rPr lang="en-US" altLang="en-US"/>
              <a:pPr>
                <a:defRPr/>
              </a:pPr>
              <a:t>5/12/2014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AC7ED19-B99A-4068-845F-EBD8983E9F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41600898"/>
      </p:ext>
    </p:extLst>
  </p:cSld>
  <p:clrMapOvr>
    <a:masterClrMapping/>
  </p:clrMapOvr>
  <p:transition>
    <p:wip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Overlay-Full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19"/>
          <a:stretch>
            <a:fillRect/>
          </a:stretch>
        </p:blipFill>
        <p:spPr bwMode="auto">
          <a:xfrm>
            <a:off x="0" y="4763"/>
            <a:ext cx="77978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overlay-ruleShad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031"/>
          <a:stretch>
            <a:fillRect/>
          </a:stretch>
        </p:blipFill>
        <p:spPr bwMode="auto">
          <a:xfrm>
            <a:off x="7786688" y="0"/>
            <a:ext cx="125412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48600" y="457200"/>
            <a:ext cx="1219200" cy="5668963"/>
          </a:xfrm>
        </p:spPr>
        <p:txBody>
          <a:bodyPr vert="eaVert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462" y="457200"/>
            <a:ext cx="6383337" cy="56689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 bwMode="auto">
          <a:xfrm>
            <a:off x="7924800" y="6356350"/>
            <a:ext cx="1066800" cy="365125"/>
          </a:xfrm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 smtClean="0">
                <a:solidFill>
                  <a:schemeClr val="tx1"/>
                </a:solidFill>
                <a:latin typeface="Calisto MT" pitchFamily="18" charset="0"/>
              </a:defRPr>
            </a:lvl1pPr>
          </a:lstStyle>
          <a:p>
            <a:pPr>
              <a:defRPr/>
            </a:pPr>
            <a:fld id="{CDEC4696-34AC-4BCE-9AEE-DD38ABC808EE}" type="datetime1">
              <a:rPr lang="en-US" altLang="en-US"/>
              <a:pPr>
                <a:defRPr/>
              </a:pPr>
              <a:t>5/12/2014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9B8C075-5E85-4ACE-A5E8-7CB5139B4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60539326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overlay-ruleShado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8100"/>
            <a:ext cx="91440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Overlay-Full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34"/>
          <a:stretch>
            <a:fillRect/>
          </a:stretch>
        </p:blipFill>
        <p:spPr bwMode="auto">
          <a:xfrm>
            <a:off x="0" y="1425575"/>
            <a:ext cx="9144000" cy="543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ADC210E-1DB3-4290-A2D2-44D01EF27AE0}" type="datetime1">
              <a:rPr lang="en-US" altLang="en-US"/>
              <a:pPr>
                <a:defRPr/>
              </a:pPr>
              <a:t>5/12/2014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65C7D08-CA02-4803-AEDB-F9B94625FC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3050411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Overlay-Full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>
            <a:fillRect/>
          </a:stretch>
        </p:blipFill>
        <p:spPr bwMode="auto">
          <a:xfrm>
            <a:off x="0" y="3429000"/>
            <a:ext cx="9144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overlay-ruleShad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03588"/>
            <a:ext cx="914400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9463" y="789081"/>
            <a:ext cx="7583488" cy="1470025"/>
          </a:xfrm>
        </p:spPr>
        <p:txBody>
          <a:bodyPr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79463" y="4724400"/>
            <a:ext cx="7583487" cy="1385047"/>
          </a:xfrm>
        </p:spPr>
        <p:txBody>
          <a:bodyPr anchor="ctr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3677371" y="2564085"/>
            <a:ext cx="1789259" cy="1729830"/>
          </a:xfrm>
          <a:prstGeom prst="ellipse">
            <a:avLst/>
          </a:prstGeom>
          <a:noFill/>
          <a:ln w="127000">
            <a:solidFill>
              <a:schemeClr val="tx2"/>
            </a:solidFill>
          </a:ln>
          <a:effectLst>
            <a:innerShdw blurRad="101600" dist="76200" dir="13500000">
              <a:prstClr val="black">
                <a:alpha val="57000"/>
              </a:prstClr>
            </a:innerShdw>
          </a:effectLst>
        </p:spPr>
        <p:txBody>
          <a:bodyPr rtlCol="0"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 smtClean="0"/>
              <a:t>Drag picture to placeholder or click icon to add</a:t>
            </a:r>
            <a:endParaRPr noProof="0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717092F-03ED-4BE5-8CD4-C4E1DF253E87}" type="datetime1">
              <a:rPr lang="en-US" altLang="en-US"/>
              <a:pPr>
                <a:defRPr/>
              </a:pPr>
              <a:t>5/12/2014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6E4B5F6-D510-465F-92CD-4457EEFD7F0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2213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overlay-ruleShado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446588"/>
            <a:ext cx="9144000" cy="125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7" descr="Overlay-Full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667"/>
          <a:stretch>
            <a:fillRect/>
          </a:stretch>
        </p:blipFill>
        <p:spPr bwMode="auto">
          <a:xfrm>
            <a:off x="0" y="4572000"/>
            <a:ext cx="91440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2971800"/>
            <a:ext cx="7583487" cy="1362075"/>
          </a:xfrm>
        </p:spPr>
        <p:txBody>
          <a:bodyPr anchor="b" anchorCtr="0"/>
          <a:lstStyle>
            <a:lvl1pPr algn="ctr" defTabSz="914400" rtl="0" eaLnBrk="1" latinLnBrk="0" hangingPunct="1">
              <a:spcBef>
                <a:spcPct val="0"/>
              </a:spcBef>
              <a:buNone/>
              <a:defRPr sz="48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4724400"/>
            <a:ext cx="7583487" cy="1398494"/>
          </a:xfrm>
        </p:spPr>
        <p:txBody>
          <a:bodyPr/>
          <a:lstStyle>
            <a:lvl1pPr marL="0" indent="0" algn="ctr" defTabSz="914400" rtl="0" eaLnBrk="1" latinLnBrk="0" hangingPunct="1">
              <a:spcBef>
                <a:spcPts val="300"/>
              </a:spcBef>
              <a:buFont typeface="Calisto MT" pitchFamily="18" charset="0"/>
              <a:buNone/>
              <a:defRPr sz="1800" kern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D41274-CCCF-404E-B56D-8D7814BF3B16}" type="datetime1">
              <a:rPr lang="en-US" altLang="en-US"/>
              <a:pPr>
                <a:defRPr/>
              </a:pPr>
              <a:t>5/12/2014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CD0BE94-E948-4E66-8AD8-D66F080092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6627119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overlay-ruleShado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8100"/>
            <a:ext cx="91440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Overlay-Full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34"/>
          <a:stretch>
            <a:fillRect/>
          </a:stretch>
        </p:blipFill>
        <p:spPr bwMode="auto">
          <a:xfrm>
            <a:off x="0" y="1425575"/>
            <a:ext cx="9144000" cy="543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3" y="1828800"/>
            <a:ext cx="3566160" cy="42973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96791" y="1828800"/>
            <a:ext cx="3566160" cy="42973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AAF623-9367-4658-99C4-39535910D5D3}" type="datetime1">
              <a:rPr lang="en-US" altLang="en-US"/>
              <a:pPr>
                <a:defRPr/>
              </a:pPr>
              <a:t>5/12/2014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A0EBEDF-21A5-4C80-8F3F-4773B173A8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72748771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overlay-ruleShado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8100"/>
            <a:ext cx="91440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 descr="Overlay-Full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334"/>
          <a:stretch>
            <a:fillRect/>
          </a:stretch>
        </p:blipFill>
        <p:spPr bwMode="auto">
          <a:xfrm>
            <a:off x="0" y="1425575"/>
            <a:ext cx="9144000" cy="543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3" y="62753"/>
            <a:ext cx="7583488" cy="1283167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524000"/>
            <a:ext cx="3566160" cy="838200"/>
          </a:xfrm>
        </p:spPr>
        <p:txBody>
          <a:bodyPr anchor="ctr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3" y="2393576"/>
            <a:ext cx="3566160" cy="373258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6791" y="1524000"/>
            <a:ext cx="3566160" cy="838200"/>
          </a:xfrm>
        </p:spPr>
        <p:txBody>
          <a:bodyPr anchor="ctr">
            <a:noAutofit/>
          </a:bodyPr>
          <a:lstStyle>
            <a:lvl1pPr marL="0" indent="0" algn="ctr">
              <a:spcBef>
                <a:spcPct val="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6791" y="2393576"/>
            <a:ext cx="3566160" cy="373258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FDDC26E-D887-4E5F-85AC-C2E2E55A939C}" type="datetime1">
              <a:rPr lang="en-US" altLang="en-US"/>
              <a:pPr>
                <a:defRPr/>
              </a:pPr>
              <a:t>5/12/2014</a:t>
            </a:fld>
            <a:endParaRPr lang="en-US" alt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81ECD8B-0B6D-4D2A-A9FE-23A8D4A2CA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15329803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6" descr="overlay-ruleShadow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08100"/>
            <a:ext cx="9144000" cy="12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7" descr="Overlay-FullBackground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46"/>
          <a:stretch>
            <a:fillRect/>
          </a:stretch>
        </p:blipFill>
        <p:spPr bwMode="auto">
          <a:xfrm>
            <a:off x="0" y="1447800"/>
            <a:ext cx="9144000" cy="5414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5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C8486CD-ECF5-4246-A8C9-B2DCE6331D4B}" type="datetime1">
              <a:rPr lang="en-US" altLang="en-US"/>
              <a:pPr>
                <a:defRPr/>
              </a:pPr>
              <a:t>5/12/2014</a:t>
            </a:fld>
            <a:endParaRPr lang="en-US" altLang="en-US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07E7ED4-6FDD-43F1-9DE4-90F2A0EA6AF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5507256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 descr="Overlay-Full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63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0579C46-80B6-4F06-BDE5-25715EC139D6}" type="datetime1">
              <a:rPr lang="en-US" altLang="en-US"/>
              <a:pPr>
                <a:defRPr/>
              </a:pPr>
              <a:t>5/12/2014</a:t>
            </a:fld>
            <a:endParaRPr lang="en-US" alt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519C195-4AE3-42F5-8F74-92CA27DEAC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0953585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 descr="Overlay-FullBackground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>
            <a:fillRect/>
          </a:stretch>
        </p:blipFill>
        <p:spPr bwMode="auto">
          <a:xfrm>
            <a:off x="4572000" y="4763"/>
            <a:ext cx="457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 descr="overlay-ruleShadow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31"/>
          <a:stretch>
            <a:fillRect/>
          </a:stretch>
        </p:blipFill>
        <p:spPr bwMode="auto">
          <a:xfrm>
            <a:off x="4451350" y="0"/>
            <a:ext cx="125413" cy="685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73049"/>
            <a:ext cx="3962400" cy="1690221"/>
          </a:xfrm>
        </p:spPr>
        <p:txBody>
          <a:bodyPr anchor="b" anchorCtr="0"/>
          <a:lstStyle>
            <a:lvl1pPr marL="0" algn="ctr" defTabSz="914400" rtl="0" eaLnBrk="1" latinLnBrk="0" hangingPunct="1">
              <a:spcBef>
                <a:spcPct val="0"/>
              </a:spcBef>
              <a:defRPr sz="3600" kern="1200">
                <a:solidFill>
                  <a:schemeClr val="tx1"/>
                </a:solidFill>
                <a:effectLst>
                  <a:outerShdw blurRad="50800" dist="12700" dir="2700000" sx="100500" sy="100500" algn="tl" rotWithShape="0">
                    <a:prstClr val="black">
                      <a:alpha val="60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66401" y="273050"/>
            <a:ext cx="3959352" cy="5853113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1975104"/>
            <a:ext cx="3962400" cy="320040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>
            <a:lvl1pPr marL="0" indent="0" algn="ctr" defTabSz="914400" rtl="0" eaLnBrk="1" latinLnBrk="0" hangingPunct="1">
              <a:lnSpc>
                <a:spcPct val="110000"/>
              </a:lnSpc>
              <a:spcBef>
                <a:spcPts val="600"/>
              </a:spcBef>
              <a:buNone/>
              <a:defRPr sz="18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 bwMode="auto">
          <a:xfrm>
            <a:off x="2667000" y="6356350"/>
            <a:ext cx="1622425" cy="365125"/>
          </a:xfrm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1" hangingPunct="1">
              <a:defRPr smtClean="0">
                <a:solidFill>
                  <a:schemeClr val="tx1"/>
                </a:solidFill>
                <a:latin typeface="Calisto MT" pitchFamily="18" charset="0"/>
              </a:defRPr>
            </a:lvl1pPr>
          </a:lstStyle>
          <a:p>
            <a:pPr>
              <a:defRPr/>
            </a:pPr>
            <a:fld id="{545B697F-2423-43C5-8696-17E4C90CEA7D}" type="datetime1">
              <a:rPr lang="en-US" altLang="en-US"/>
              <a:pPr>
                <a:defRPr/>
              </a:pPr>
              <a:t>5/12/2014</a:t>
            </a:fld>
            <a:endParaRPr lang="en-US" altLang="en-US"/>
          </a:p>
        </p:txBody>
      </p:sp>
      <p:sp>
        <p:nvSpPr>
          <p:cNvPr id="8" name="Footer Placeholder 5"/>
          <p:cNvSpPr>
            <a:spLocks noGrp="1"/>
          </p:cNvSpPr>
          <p:nvPr>
            <p:ph type="ftr" sz="quarter" idx="11"/>
          </p:nvPr>
        </p:nvSpPr>
        <p:spPr bwMode="auto">
          <a:xfrm>
            <a:off x="241300" y="6356350"/>
            <a:ext cx="1892300" cy="365125"/>
          </a:xfrm>
          <a:effectLst>
            <a:outerShdw blurRad="50800" dist="38100" dir="2700000" algn="tl" rotWithShape="0">
              <a:srgbClr val="808080">
                <a:alpha val="39998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marL="0" algn="l" defTabSz="914400" rtl="0" eaLnBrk="1" latinLnBrk="0" hangingPunct="1">
              <a:defRPr sz="1200" kern="120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6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892300" y="5748338"/>
            <a:ext cx="762000" cy="576262"/>
          </a:xfrm>
        </p:spPr>
        <p:txBody>
          <a:bodyPr>
            <a:noAutofit/>
          </a:bodyPr>
          <a:lstStyle>
            <a:lvl1pPr eaLnBrk="1" hangingPunct="1">
              <a:defRPr sz="3600" smtClean="0">
                <a:solidFill>
                  <a:schemeClr val="tx1"/>
                </a:solidFill>
                <a:latin typeface="Perpetua Titling MT" pitchFamily="18" charset="0"/>
              </a:defRPr>
            </a:lvl1pPr>
          </a:lstStyle>
          <a:p>
            <a:pPr>
              <a:defRPr/>
            </a:pPr>
            <a:fld id="{751D5312-1109-4A1E-89A5-4D681EE643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443794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3" y="63500"/>
            <a:ext cx="7583487" cy="12827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3" y="1828800"/>
            <a:ext cx="7583487" cy="42973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32588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C4FF3360-0FB7-4775-9A50-EED33913DC2A}" type="datetime1">
              <a:rPr lang="en-US" altLang="en-US"/>
              <a:pPr>
                <a:defRPr/>
              </a:pPr>
              <a:t>5/12/2014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3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  <a:effectLst>
                  <a:outerShdw blurRad="63500" dir="2700000" algn="tl" rotWithShape="0">
                    <a:schemeClr val="tx1">
                      <a:alpha val="40000"/>
                    </a:scheme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267200" y="6356350"/>
            <a:ext cx="609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defRPr>
            </a:lvl1pPr>
          </a:lstStyle>
          <a:p>
            <a:pPr>
              <a:defRPr/>
            </a:pPr>
            <a:fld id="{E2FE052E-116F-4FC1-A6C0-1EF8545313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894" r:id="rId1"/>
    <p:sldLayoutId id="2147484895" r:id="rId2"/>
    <p:sldLayoutId id="2147484896" r:id="rId3"/>
    <p:sldLayoutId id="2147484897" r:id="rId4"/>
    <p:sldLayoutId id="2147484898" r:id="rId5"/>
    <p:sldLayoutId id="2147484899" r:id="rId6"/>
    <p:sldLayoutId id="2147484900" r:id="rId7"/>
    <p:sldLayoutId id="2147484901" r:id="rId8"/>
    <p:sldLayoutId id="2147484902" r:id="rId9"/>
    <p:sldLayoutId id="2147484903" r:id="rId10"/>
    <p:sldLayoutId id="2147484904" r:id="rId11"/>
    <p:sldLayoutId id="2147484905" r:id="rId12"/>
    <p:sldLayoutId id="2147484906" r:id="rId13"/>
    <p:sldLayoutId id="2147484907" r:id="rId14"/>
  </p:sldLayoutIdLst>
  <p:transition>
    <p:wip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effectLst>
            <a:outerShdw blurRad="50800" dist="12700" dir="2700000" sx="100500" sy="100500" algn="tl" rotWithShape="0">
              <a:prstClr val="black">
                <a:alpha val="60000"/>
              </a:prstClr>
            </a:outerShdw>
          </a:effectLst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erpetua Titling MT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erpetua Titling MT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erpetua Titling MT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erpetua Titling MT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erpetua Titling MT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erpetua Titling MT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erpetua Titling MT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Perpetua Titling MT" charset="0"/>
          <a:ea typeface="ＭＳ Ｐゴシック" charset="0"/>
          <a:cs typeface="ＭＳ Ｐゴシック" charset="0"/>
        </a:defRPr>
      </a:lvl9pPr>
    </p:titleStyle>
    <p:bodyStyle>
      <a:lvl1pPr marL="282575" indent="-282575" algn="l" rtl="0" eaLnBrk="0" fontAlgn="base" hangingPunct="0">
        <a:spcBef>
          <a:spcPts val="2000"/>
        </a:spcBef>
        <a:spcAft>
          <a:spcPct val="0"/>
        </a:spcAft>
        <a:buFont typeface="Calisto MT" pitchFamily="18" charset="0"/>
        <a:buChar char="•"/>
        <a:defRPr sz="24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ＭＳ Ｐゴシック" charset="0"/>
          <a:cs typeface="ＭＳ Ｐゴシック" charset="0"/>
        </a:defRPr>
      </a:lvl1pPr>
      <a:lvl2pPr marL="577850" indent="-295275" algn="l" rtl="0" eaLnBrk="0" fontAlgn="base" hangingPunct="0">
        <a:spcBef>
          <a:spcPts val="600"/>
        </a:spcBef>
        <a:spcAft>
          <a:spcPct val="0"/>
        </a:spcAft>
        <a:buClr>
          <a:srgbClr val="858585"/>
        </a:buClr>
        <a:buFont typeface="Calisto MT" pitchFamily="18" charset="0"/>
        <a:buChar char="•"/>
        <a:defRPr sz="22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ＭＳ Ｐゴシック" charset="0"/>
          <a:cs typeface="+mn-cs"/>
        </a:defRPr>
      </a:lvl2pPr>
      <a:lvl3pPr marL="860425" indent="-282575" algn="l" rtl="0" eaLnBrk="0" fontAlgn="base" hangingPunct="0">
        <a:spcBef>
          <a:spcPts val="600"/>
        </a:spcBef>
        <a:spcAft>
          <a:spcPct val="0"/>
        </a:spcAft>
        <a:buFont typeface="Calisto MT" pitchFamily="18" charset="0"/>
        <a:buChar char="•"/>
        <a:defRPr sz="2000"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ＭＳ Ｐゴシック" charset="0"/>
          <a:cs typeface="+mn-cs"/>
        </a:defRPr>
      </a:lvl3pPr>
      <a:lvl4pPr marL="1143000" indent="-282575" algn="l" rtl="0" eaLnBrk="0" fontAlgn="base" hangingPunct="0">
        <a:spcBef>
          <a:spcPts val="600"/>
        </a:spcBef>
        <a:spcAft>
          <a:spcPct val="0"/>
        </a:spcAft>
        <a:buClr>
          <a:srgbClr val="858585"/>
        </a:buClr>
        <a:buFont typeface="Calisto MT" pitchFamily="18" charset="0"/>
        <a:buChar char="•"/>
        <a:defRPr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ＭＳ Ｐゴシック" charset="0"/>
          <a:cs typeface="+mn-cs"/>
        </a:defRPr>
      </a:lvl4pPr>
      <a:lvl5pPr marL="1425575" indent="-282575" algn="l" rtl="0" eaLnBrk="0" fontAlgn="base" hangingPunct="0">
        <a:spcBef>
          <a:spcPts val="600"/>
        </a:spcBef>
        <a:spcAft>
          <a:spcPct val="0"/>
        </a:spcAft>
        <a:buFont typeface="Calisto MT" pitchFamily="18" charset="0"/>
        <a:buChar char="•"/>
        <a:defRPr kern="120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ＭＳ Ｐゴシック" charset="0"/>
          <a:cs typeface="+mn-cs"/>
        </a:defRPr>
      </a:lvl5pPr>
      <a:lvl6pPr marL="1711325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6pPr>
      <a:lvl7pPr marL="20002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7pPr>
      <a:lvl8pPr marL="2290763" indent="-280988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8pPr>
      <a:lvl9pPr marL="2571750" indent="-280988" algn="l" defTabSz="914400" rtl="0" eaLnBrk="1" latinLnBrk="0" hangingPunct="1">
        <a:spcBef>
          <a:spcPct val="20000"/>
        </a:spcBef>
        <a:buFont typeface="Arial" pitchFamily="34" charset="0"/>
        <a:buChar char="•"/>
        <a:defRPr lang="en-US" sz="1800" kern="1200" dirty="0">
          <a:solidFill>
            <a:schemeClr val="bg2"/>
          </a:solidFill>
          <a:effectLst>
            <a:outerShdw blurRad="63500" dir="2700000" algn="tl" rotWithShape="0">
              <a:schemeClr val="tx1">
                <a:alpha val="4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choolclimate.org" TargetMode="External"/><Relationship Id="rId2" Type="http://schemas.openxmlformats.org/officeDocument/2006/relationships/hyperlink" Target="mailto:rcardillo@schoolclimate.org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15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" y="0"/>
            <a:ext cx="8991600" cy="3505200"/>
          </a:xfrm>
        </p:spPr>
        <p:txBody>
          <a:bodyPr wrap="square" numCol="1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en-US" sz="3200" b="1" smtClean="0">
                <a:effectLst/>
                <a:ea typeface="ＭＳ Ｐゴシック" pitchFamily="34" charset="-128"/>
              </a:rPr>
              <a:t/>
            </a:r>
            <a:br>
              <a:rPr lang="en-US" altLang="en-US" sz="3200" b="1" smtClean="0">
                <a:effectLst/>
                <a:ea typeface="ＭＳ Ｐゴシック" pitchFamily="34" charset="-128"/>
              </a:rPr>
            </a:br>
            <a:r>
              <a:rPr lang="en-US" altLang="en-US" sz="3200" b="1" smtClean="0">
                <a:effectLst/>
                <a:ea typeface="ＭＳ Ｐゴシック" pitchFamily="34" charset="-128"/>
              </a:rPr>
              <a:t/>
            </a:r>
            <a:br>
              <a:rPr lang="en-US" altLang="en-US" sz="3200" b="1" smtClean="0">
                <a:effectLst/>
                <a:ea typeface="ＭＳ Ｐゴシック" pitchFamily="34" charset="-128"/>
              </a:rPr>
            </a:br>
            <a:r>
              <a:rPr lang="en-US" altLang="en-US" sz="3200" b="1" smtClean="0">
                <a:effectLst/>
                <a:ea typeface="ＭＳ Ｐゴシック" pitchFamily="34" charset="-128"/>
              </a:rPr>
              <a:t/>
            </a:r>
            <a:br>
              <a:rPr lang="en-US" altLang="en-US" sz="3200" b="1" smtClean="0">
                <a:effectLst/>
                <a:ea typeface="ＭＳ Ｐゴシック" pitchFamily="34" charset="-128"/>
              </a:rPr>
            </a:br>
            <a:r>
              <a:rPr lang="en-US" altLang="en-US" sz="3200" b="1" smtClean="0">
                <a:effectLst/>
                <a:ea typeface="ＭＳ Ｐゴシック" pitchFamily="34" charset="-128"/>
              </a:rPr>
              <a:t/>
            </a:r>
            <a:br>
              <a:rPr lang="en-US" altLang="en-US" sz="3200" b="1" smtClean="0">
                <a:effectLst/>
                <a:ea typeface="ＭＳ Ｐゴシック" pitchFamily="34" charset="-128"/>
              </a:rPr>
            </a:br>
            <a:r>
              <a:rPr lang="en-US" altLang="en-US" sz="4000" b="1" smtClean="0">
                <a:effectLst/>
                <a:ea typeface="ＭＳ Ｐゴシック" pitchFamily="34" charset="-128"/>
              </a:rPr>
              <a:t>School climate reform:</a:t>
            </a:r>
            <a:br>
              <a:rPr lang="en-US" altLang="en-US" sz="4000" b="1" smtClean="0">
                <a:effectLst/>
                <a:ea typeface="ＭＳ Ｐゴシック" pitchFamily="34" charset="-128"/>
              </a:rPr>
            </a:br>
            <a:r>
              <a:rPr lang="en-US" altLang="en-US" sz="4000" b="1" smtClean="0">
                <a:effectLst/>
                <a:ea typeface="ＭＳ Ｐゴシック" pitchFamily="34" charset="-128"/>
              </a:rPr>
              <a:t/>
            </a:r>
            <a:br>
              <a:rPr lang="en-US" altLang="en-US" sz="4000" b="1" smtClean="0">
                <a:effectLst/>
                <a:ea typeface="ＭＳ Ｐゴシック" pitchFamily="34" charset="-128"/>
              </a:rPr>
            </a:br>
            <a:r>
              <a:rPr lang="en-US" altLang="en-US" sz="2400" b="1" smtClean="0">
                <a:effectLst/>
                <a:ea typeface="ＭＳ Ｐゴシック" pitchFamily="34" charset="-128"/>
              </a:rPr>
              <a:t>A Drop Out Prevention Strategy that Mobilizes the “whole village” to support the “whole child”</a:t>
            </a:r>
            <a:r>
              <a:rPr lang="en-US" altLang="ja-JP" sz="3200" b="1" smtClean="0">
                <a:effectLst/>
                <a:ea typeface="ＭＳ Ｐゴシック" pitchFamily="34" charset="-128"/>
              </a:rPr>
              <a:t/>
            </a:r>
            <a:br>
              <a:rPr lang="en-US" altLang="ja-JP" sz="3200" b="1" smtClean="0">
                <a:effectLst/>
                <a:ea typeface="ＭＳ Ｐゴシック" pitchFamily="34" charset="-128"/>
              </a:rPr>
            </a:br>
            <a:r>
              <a:rPr lang="en-US" altLang="ja-JP" sz="3200" b="1" smtClean="0">
                <a:effectLst/>
                <a:ea typeface="ＭＳ Ｐゴシック" pitchFamily="34" charset="-128"/>
              </a:rPr>
              <a:t> </a:t>
            </a:r>
            <a:br>
              <a:rPr lang="en-US" altLang="ja-JP" sz="3200" b="1" smtClean="0">
                <a:effectLst/>
                <a:ea typeface="ＭＳ Ｐゴシック" pitchFamily="34" charset="-128"/>
              </a:rPr>
            </a:br>
            <a:endParaRPr lang="en-US" altLang="en-US" sz="2000" smtClean="0">
              <a:effectLst>
                <a:outerShdw blurRad="38100" dist="38100" dir="2700000" algn="tl">
                  <a:srgbClr val="000000"/>
                </a:outerShdw>
              </a:effectLst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779463" y="3478213"/>
            <a:ext cx="7583487" cy="17526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altLang="en-US" sz="2400" b="1" smtClean="0">
                <a:effectLst/>
                <a:latin typeface="Calibri" pitchFamily="34" charset="0"/>
                <a:ea typeface="ＭＳ Ｐゴシック" pitchFamily="34" charset="-128"/>
              </a:rPr>
              <a:t>Richard Cardillo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2400" b="1" smtClean="0">
                <a:effectLst/>
                <a:latin typeface="Calibri" pitchFamily="34" charset="0"/>
                <a:ea typeface="ＭＳ Ｐゴシック" pitchFamily="34" charset="-128"/>
              </a:rPr>
              <a:t>Director of Education</a:t>
            </a:r>
            <a:endParaRPr lang="en-US" altLang="en-US" b="1" smtClean="0">
              <a:effectLst/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altLang="en-US" b="1" smtClean="0">
                <a:effectLst/>
                <a:latin typeface="Calibri" pitchFamily="34" charset="0"/>
                <a:ea typeface="ＭＳ Ｐゴシック" pitchFamily="34" charset="-128"/>
              </a:rPr>
              <a:t>National School Climate Center: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altLang="en-US" sz="1400" b="1" smtClean="0">
                <a:effectLst/>
                <a:latin typeface="Calibri" pitchFamily="34" charset="0"/>
                <a:ea typeface="ＭＳ Ｐゴシック" pitchFamily="34" charset="-128"/>
              </a:rPr>
              <a:t>Educating minds and hearts … Because the three R</a:t>
            </a:r>
            <a:r>
              <a:rPr lang="ja-JP" altLang="en-US" sz="1400" b="1" smtClean="0">
                <a:effectLst/>
                <a:latin typeface="Calibri" pitchFamily="34" charset="0"/>
                <a:ea typeface="ＭＳ Ｐゴシック" pitchFamily="34" charset="-128"/>
              </a:rPr>
              <a:t>’</a:t>
            </a:r>
            <a:r>
              <a:rPr lang="en-US" altLang="ja-JP" sz="1400" b="1" smtClean="0">
                <a:effectLst/>
                <a:latin typeface="Calibri" pitchFamily="34" charset="0"/>
                <a:ea typeface="ＭＳ Ｐゴシック" pitchFamily="34" charset="-128"/>
              </a:rPr>
              <a:t>s are not enough;</a:t>
            </a:r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-50800" y="5029200"/>
            <a:ext cx="9194800" cy="2278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r>
              <a:rPr lang="en-US" altLang="en-US" sz="1800"/>
              <a:t>Western Regional Leadership Summit on</a:t>
            </a:r>
          </a:p>
          <a:p>
            <a:r>
              <a:rPr lang="en-US" altLang="en-US" sz="1800"/>
              <a:t>School Justice Partnerships</a:t>
            </a:r>
          </a:p>
          <a:p>
            <a:r>
              <a:rPr lang="en-US" altLang="en-US" sz="1800"/>
              <a:t>Rochester, NY</a:t>
            </a:r>
          </a:p>
          <a:p>
            <a:r>
              <a:rPr lang="en-US" altLang="en-US" sz="1800"/>
              <a:t>May 14, 2014</a:t>
            </a:r>
          </a:p>
          <a:p>
            <a:endParaRPr lang="en-US" altLang="en-US" sz="1800"/>
          </a:p>
          <a:p>
            <a:endParaRPr lang="en-US" altLang="en-US" sz="1200"/>
          </a:p>
          <a:p>
            <a:endParaRPr lang="en-US" altLang="en-US" sz="1600"/>
          </a:p>
          <a:p>
            <a:pPr>
              <a:spcBef>
                <a:spcPct val="50000"/>
              </a:spcBef>
            </a:pPr>
            <a:endParaRPr lang="en-US" altLang="en-US" sz="1600" b="1"/>
          </a:p>
        </p:txBody>
      </p:sp>
      <p:sp>
        <p:nvSpPr>
          <p:cNvPr id="16389" name="TextBox 2"/>
          <p:cNvSpPr txBox="1">
            <a:spLocks noChangeArrowheads="1"/>
          </p:cNvSpPr>
          <p:nvPr/>
        </p:nvSpPr>
        <p:spPr bwMode="auto">
          <a:xfrm>
            <a:off x="987425" y="5735638"/>
            <a:ext cx="18415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890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en-US" sz="3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School Climate Practice trends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686800" cy="5334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altLang="en-US" sz="2800" b="1" smtClean="0">
                <a:effectLst/>
                <a:latin typeface="Calibri" pitchFamily="34" charset="0"/>
                <a:ea typeface="ＭＳ Ｐゴシック" pitchFamily="34" charset="-128"/>
              </a:rPr>
              <a:t> Measurement trends</a:t>
            </a:r>
            <a:r>
              <a:rPr lang="en-US" altLang="en-US" sz="2800" smtClean="0">
                <a:effectLst/>
                <a:latin typeface="Calibri" pitchFamily="34" charset="0"/>
                <a:ea typeface="ＭＳ Ｐゴシック" pitchFamily="34" charset="-128"/>
              </a:rPr>
              <a:t>: Utilization of school climate measurement to compliment and extend current accountability measures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altLang="en-US" sz="2800" smtClean="0">
                <a:effectLst/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altLang="en-US" sz="2800" b="1" smtClean="0">
                <a:effectLst/>
                <a:latin typeface="Calibri" pitchFamily="34" charset="0"/>
                <a:ea typeface="ＭＳ Ｐゴシック" pitchFamily="34" charset="-128"/>
              </a:rPr>
              <a:t>Practically, what to do when</a:t>
            </a:r>
            <a:r>
              <a:rPr lang="en-US" altLang="en-US" sz="2800" smtClean="0">
                <a:effectLst/>
                <a:latin typeface="Calibri" pitchFamily="34" charset="0"/>
                <a:ea typeface="ＭＳ Ｐゴシック" pitchFamily="34" charset="-128"/>
              </a:rPr>
              <a:t>? </a:t>
            </a:r>
          </a:p>
          <a:p>
            <a:pPr lvl="1" eaLnBrk="1" hangingPunct="1">
              <a:lnSpc>
                <a:spcPct val="90000"/>
              </a:lnSpc>
              <a:buClrTx/>
              <a:buFont typeface="Arial" pitchFamily="34" charset="0"/>
              <a:buChar char="•"/>
              <a:defRPr/>
            </a:pPr>
            <a:r>
              <a:rPr lang="en-US" altLang="en-US" sz="2800" smtClean="0">
                <a:effectLst/>
                <a:latin typeface="Calibri" pitchFamily="34" charset="0"/>
                <a:ea typeface="ＭＳ Ｐゴシック" pitchFamily="34" charset="-128"/>
              </a:rPr>
              <a:t>Growing interest!</a:t>
            </a:r>
          </a:p>
          <a:p>
            <a:pPr lvl="1" eaLnBrk="1" hangingPunct="1">
              <a:lnSpc>
                <a:spcPct val="90000"/>
              </a:lnSpc>
              <a:buClrTx/>
              <a:buFont typeface="Arial" pitchFamily="34" charset="0"/>
              <a:buChar char="•"/>
              <a:defRPr/>
            </a:pPr>
            <a:r>
              <a:rPr lang="en-US" altLang="en-US" sz="2800" smtClean="0">
                <a:effectLst/>
                <a:latin typeface="Calibri" pitchFamily="34" charset="0"/>
                <a:ea typeface="ＭＳ Ｐゴシック" pitchFamily="34" charset="-128"/>
              </a:rPr>
              <a:t>Confusion about what to do when: On the importance of implementation road maps 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Char char="v"/>
              <a:defRPr/>
            </a:pPr>
            <a:r>
              <a:rPr lang="en-US" altLang="en-US" sz="2800" smtClean="0">
                <a:effectLst/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altLang="en-US" sz="2800" b="1" smtClean="0">
                <a:effectLst/>
                <a:latin typeface="Calibri" pitchFamily="34" charset="0"/>
                <a:ea typeface="ＭＳ Ｐゴシック" pitchFamily="34" charset="-128"/>
              </a:rPr>
              <a:t>Common Core and/or School Climate and/or PBIS?</a:t>
            </a:r>
            <a:endParaRPr lang="en-US" altLang="en-US" sz="2800" b="1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30000"/>
              </a:lnSpc>
              <a:buFont typeface="Arial" pitchFamily="34" charset="0"/>
              <a:buNone/>
              <a:defRPr/>
            </a:pPr>
            <a:endParaRPr lang="en-US" altLang="en-US" sz="70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30000"/>
              </a:lnSpc>
              <a:buFont typeface="Arial" pitchFamily="34" charset="0"/>
              <a:buNone/>
              <a:defRPr/>
            </a:pPr>
            <a:endParaRPr lang="en-US" altLang="en-US" sz="70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30000"/>
              </a:lnSpc>
              <a:buFont typeface="Arial" pitchFamily="34" charset="0"/>
              <a:buNone/>
              <a:defRPr/>
            </a:pPr>
            <a:endParaRPr lang="en-US" altLang="en-US" sz="10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30000"/>
              </a:lnSpc>
              <a:buFont typeface="Arial" pitchFamily="34" charset="0"/>
              <a:buNone/>
              <a:defRPr/>
            </a:pPr>
            <a:endParaRPr lang="en-US" altLang="en-US" sz="10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30000"/>
              </a:lnSpc>
              <a:buFont typeface="Arial" pitchFamily="34" charset="0"/>
              <a:buNone/>
              <a:defRPr/>
            </a:pPr>
            <a:endParaRPr lang="en-US" altLang="en-US" sz="10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ＭＳ Ｐゴシック" pitchFamily="34" charset="-128"/>
            </a:endParaRPr>
          </a:p>
          <a:p>
            <a:pPr lvl="1" eaLnBrk="1" hangingPunct="1">
              <a:lnSpc>
                <a:spcPct val="30000"/>
              </a:lnSpc>
              <a:buFont typeface="Arial" pitchFamily="34" charset="0"/>
              <a:buNone/>
              <a:defRPr/>
            </a:pPr>
            <a:r>
              <a:rPr lang="en-US" altLang="en-US" sz="10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ＭＳ Ｐゴシック" pitchFamily="34" charset="-128"/>
              </a:rPr>
              <a:t>										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63500"/>
            <a:ext cx="8382000" cy="12827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PBIS &amp; School Climate  process:</a:t>
            </a:r>
            <a:br>
              <a:rPr lang="en-US" alt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</a:br>
            <a:r>
              <a:rPr lang="en-US" alt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Similar and/or different?</a:t>
            </a:r>
            <a:br>
              <a:rPr lang="en-US" alt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</a:br>
            <a:endParaRPr lang="en-US" altLang="en-US" sz="3200" smtClean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534400" cy="5410200"/>
          </a:xfrm>
        </p:spPr>
        <p:txBody>
          <a:bodyPr/>
          <a:lstStyle/>
          <a:p>
            <a:pPr marL="0" indent="0" eaLnBrk="1" hangingPunct="1">
              <a:buFont typeface="Calisto MT" charset="0"/>
              <a:buNone/>
              <a:defRPr/>
            </a:pPr>
            <a:r>
              <a:rPr lang="en-US" b="1" dirty="0" smtClean="0">
                <a:latin typeface="Calibri" charset="0"/>
                <a:cs typeface="Calibri" charset="0"/>
              </a:rPr>
              <a:t>	           Overlapping and complimentary efforts: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609600" y="2133600"/>
          <a:ext cx="8001000" cy="4664075"/>
        </p:xfrm>
        <a:graphic>
          <a:graphicData uri="http://schemas.openxmlformats.org/drawingml/2006/table">
            <a:tbl>
              <a:tblPr/>
              <a:tblGrid>
                <a:gridCol w="4000500"/>
                <a:gridCol w="4000500"/>
              </a:tblGrid>
              <a:tr h="731838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Font typeface="Calisto MT" pitchFamily="18" charset="0"/>
                        <a:defRPr sz="20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858585"/>
                        </a:buClr>
                        <a:buFont typeface="Calisto MT" pitchFamily="18" charset="0"/>
                        <a:defRPr sz="20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Font typeface="Calisto MT" pitchFamily="18" charset="0"/>
                        <a:defRPr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858585"/>
                        </a:buClr>
                        <a:buFont typeface="Calisto MT" pitchFamily="18" charset="0"/>
                        <a:defRPr sz="16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Font typeface="Calisto MT" pitchFamily="18" charset="0"/>
                        <a:defRPr sz="16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Calisto MT" pitchFamily="18" charset="0"/>
                        <a:defRPr sz="16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Calisto MT" pitchFamily="18" charset="0"/>
                        <a:defRPr sz="16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Calisto MT" pitchFamily="18" charset="0"/>
                        <a:defRPr sz="16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Calisto MT" pitchFamily="18" charset="0"/>
                        <a:defRPr sz="16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sto MT" pitchFamily="18" charset="0"/>
                          <a:ea typeface="ＭＳ Ｐゴシック" pitchFamily="34" charset="-128"/>
                        </a:rPr>
                        <a:t>                      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sto MT" pitchFamily="18" charset="0"/>
                          <a:ea typeface="ＭＳ Ｐゴシック" pitchFamily="34" charset="-128"/>
                        </a:rPr>
                        <a:t>PBIS                   </a:t>
                      </a: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sto MT" pitchFamily="18" charset="0"/>
                          <a:ea typeface="ＭＳ Ｐゴシック" pitchFamily="34" charset="-128"/>
                        </a:rPr>
                        <a:t>&amp;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sto MT" pitchFamily="18" charset="0"/>
                        <a:ea typeface="ＭＳ Ｐゴシック" pitchFamily="34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Font typeface="Calisto MT" pitchFamily="18" charset="0"/>
                        <a:defRPr sz="20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858585"/>
                        </a:buClr>
                        <a:buFont typeface="Calisto MT" pitchFamily="18" charset="0"/>
                        <a:defRPr sz="20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Font typeface="Calisto MT" pitchFamily="18" charset="0"/>
                        <a:defRPr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858585"/>
                        </a:buClr>
                        <a:buFont typeface="Calisto MT" pitchFamily="18" charset="0"/>
                        <a:defRPr sz="16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Font typeface="Calisto MT" pitchFamily="18" charset="0"/>
                        <a:defRPr sz="16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Calisto MT" pitchFamily="18" charset="0"/>
                        <a:defRPr sz="16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Calisto MT" pitchFamily="18" charset="0"/>
                        <a:defRPr sz="16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Calisto MT" pitchFamily="18" charset="0"/>
                        <a:defRPr sz="16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Calisto MT" pitchFamily="18" charset="0"/>
                        <a:defRPr sz="16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sto MT" pitchFamily="18" charset="0"/>
                          <a:ea typeface="ＭＳ Ｐゴシック" pitchFamily="34" charset="-128"/>
                        </a:rPr>
                        <a:t>       </a:t>
                      </a:r>
                      <a:r>
                        <a:rPr kumimoji="0" lang="en-US" alt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sto MT" pitchFamily="18" charset="0"/>
                          <a:ea typeface="ＭＳ Ｐゴシック" pitchFamily="34" charset="-128"/>
                        </a:rPr>
                        <a:t>School Climate Reform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sto MT" pitchFamily="18" charset="0"/>
                        <a:ea typeface="ＭＳ Ｐゴシック" pitchFamily="34" charset="-128"/>
                      </a:endParaRP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3932237"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Font typeface="Calisto MT" pitchFamily="18" charset="0"/>
                        <a:defRPr sz="20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858585"/>
                        </a:buClr>
                        <a:buFont typeface="Calisto MT" pitchFamily="18" charset="0"/>
                        <a:defRPr sz="20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Font typeface="Calisto MT" pitchFamily="18" charset="0"/>
                        <a:defRPr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858585"/>
                        </a:buClr>
                        <a:buFont typeface="Calisto MT" pitchFamily="18" charset="0"/>
                        <a:defRPr sz="16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Font typeface="Calisto MT" pitchFamily="18" charset="0"/>
                        <a:defRPr sz="16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Calisto MT" pitchFamily="18" charset="0"/>
                        <a:defRPr sz="16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Calisto MT" pitchFamily="18" charset="0"/>
                        <a:defRPr sz="16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Calisto MT" pitchFamily="18" charset="0"/>
                        <a:defRPr sz="16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Calisto MT" pitchFamily="18" charset="0"/>
                        <a:defRPr sz="16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F07"/>
                          </a:solidFill>
                          <a:effectLst/>
                          <a:latin typeface="Calisto MT" pitchFamily="18" charset="0"/>
                          <a:ea typeface="ＭＳ Ｐゴシック" pitchFamily="34" charset="-128"/>
                        </a:rPr>
                        <a:t>           Similarities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Perpetua Titling MT" pitchFamily="18" charset="0"/>
                        <a:buAutoNum type="arabicParenR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F07"/>
                          </a:solidFill>
                          <a:effectLst/>
                          <a:latin typeface="Calisto MT" pitchFamily="18" charset="0"/>
                          <a:ea typeface="ＭＳ Ｐゴシック" pitchFamily="34" charset="-128"/>
                        </a:rPr>
                        <a:t>School wide efforts;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Perpetua Titling MT" pitchFamily="18" charset="0"/>
                        <a:buAutoNum type="arabicParenR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F07"/>
                          </a:solidFill>
                          <a:effectLst/>
                          <a:latin typeface="Calisto MT" pitchFamily="18" charset="0"/>
                          <a:ea typeface="ＭＳ Ｐゴシック" pitchFamily="34" charset="-128"/>
                        </a:rPr>
                        <a:t>Supporting positive change;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Perpetua Titling MT" pitchFamily="18" charset="0"/>
                        <a:buAutoNum type="arabicParenR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F07"/>
                          </a:solidFill>
                          <a:effectLst/>
                          <a:latin typeface="Calisto MT" pitchFamily="18" charset="0"/>
                          <a:ea typeface="ＭＳ Ｐゴシック" pitchFamily="34" charset="-128"/>
                        </a:rPr>
                        <a:t>Supporting student learning;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Perpetua Titling MT" pitchFamily="18" charset="0"/>
                        <a:buAutoNum type="arabicParenR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F07"/>
                          </a:solidFill>
                          <a:effectLst/>
                          <a:latin typeface="Calisto MT" pitchFamily="18" charset="0"/>
                          <a:ea typeface="ＭＳ Ｐゴシック" pitchFamily="34" charset="-128"/>
                        </a:rPr>
                        <a:t>Supporting student-family-educator and community partnerships;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Perpetua Titling MT" pitchFamily="18" charset="0"/>
                        <a:buAutoNum type="arabicParenR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F07"/>
                          </a:solidFill>
                          <a:effectLst/>
                          <a:latin typeface="Calisto MT" pitchFamily="18" charset="0"/>
                          <a:ea typeface="ＭＳ Ｐゴシック" pitchFamily="34" charset="-128"/>
                        </a:rPr>
                        <a:t>Data driven;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Perpetua Titling MT" pitchFamily="18" charset="0"/>
                        <a:buAutoNum type="arabicParenR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F07"/>
                          </a:solidFill>
                          <a:effectLst/>
                          <a:latin typeface="Calisto MT" pitchFamily="18" charset="0"/>
                          <a:ea typeface="ＭＳ Ｐゴシック" pitchFamily="34" charset="-128"/>
                        </a:rPr>
                        <a:t>Appreciate that adult behavior and “adult modeling” matters: and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Perpetua Titling MT" pitchFamily="18" charset="0"/>
                        <a:buAutoNum type="arabicParenR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F07"/>
                          </a:solidFill>
                          <a:effectLst/>
                          <a:latin typeface="Calisto MT" pitchFamily="18" charset="0"/>
                          <a:ea typeface="ＭＳ Ｐゴシック" pitchFamily="34" charset="-128"/>
                        </a:rPr>
                        <a:t>Focused on advancing policies and procedures that support effective practice. 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DCD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ts val="2000"/>
                        </a:spcBef>
                        <a:buFont typeface="Calisto MT" pitchFamily="18" charset="0"/>
                        <a:defRPr sz="20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1pPr>
                      <a:lvl2pPr marL="742950" indent="-285750">
                        <a:spcBef>
                          <a:spcPts val="600"/>
                        </a:spcBef>
                        <a:buClr>
                          <a:srgbClr val="858585"/>
                        </a:buClr>
                        <a:buFont typeface="Calisto MT" pitchFamily="18" charset="0"/>
                        <a:defRPr sz="20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2pPr>
                      <a:lvl3pPr marL="1143000" indent="-228600">
                        <a:spcBef>
                          <a:spcPts val="600"/>
                        </a:spcBef>
                        <a:buFont typeface="Calisto MT" pitchFamily="18" charset="0"/>
                        <a:defRPr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3pPr>
                      <a:lvl4pPr marL="1600200" indent="-228600">
                        <a:spcBef>
                          <a:spcPts val="600"/>
                        </a:spcBef>
                        <a:buClr>
                          <a:srgbClr val="858585"/>
                        </a:buClr>
                        <a:buFont typeface="Calisto MT" pitchFamily="18" charset="0"/>
                        <a:defRPr sz="16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4pPr>
                      <a:lvl5pPr marL="2057400" indent="-228600">
                        <a:spcBef>
                          <a:spcPts val="600"/>
                        </a:spcBef>
                        <a:buFont typeface="Calisto MT" pitchFamily="18" charset="0"/>
                        <a:defRPr sz="16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Calisto MT" pitchFamily="18" charset="0"/>
                        <a:defRPr sz="16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Calisto MT" pitchFamily="18" charset="0"/>
                        <a:defRPr sz="16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Calisto MT" pitchFamily="18" charset="0"/>
                        <a:defRPr sz="16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ts val="600"/>
                        </a:spcBef>
                        <a:spcAft>
                          <a:spcPct val="0"/>
                        </a:spcAft>
                        <a:buFont typeface="Calisto MT" pitchFamily="18" charset="0"/>
                        <a:defRPr sz="1600">
                          <a:solidFill>
                            <a:schemeClr val="bg2"/>
                          </a:solidFill>
                          <a:latin typeface="Calisto MT" pitchFamily="18" charset="0"/>
                          <a:ea typeface="ＭＳ Ｐゴシック" pitchFamily="34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F07"/>
                          </a:solidFill>
                          <a:effectLst/>
                          <a:latin typeface="Calisto MT" pitchFamily="18" charset="0"/>
                          <a:ea typeface="ＭＳ Ｐゴシック" pitchFamily="34" charset="-128"/>
                        </a:rPr>
                        <a:t>           </a:t>
                      </a:r>
                      <a:r>
                        <a:rPr kumimoji="0" lang="en-US" alt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F07"/>
                          </a:solidFill>
                          <a:effectLst/>
                          <a:latin typeface="Calisto MT" pitchFamily="18" charset="0"/>
                          <a:ea typeface="ＭＳ Ｐゴシック" pitchFamily="34" charset="-128"/>
                        </a:rPr>
                        <a:t>    Differences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Perpetua Titling MT" pitchFamily="18" charset="0"/>
                        <a:buAutoNum type="arabicParenR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F07"/>
                          </a:solidFill>
                          <a:effectLst/>
                          <a:latin typeface="Calisto MT" pitchFamily="18" charset="0"/>
                          <a:ea typeface="ＭＳ Ｐゴシック" pitchFamily="34" charset="-128"/>
                        </a:rPr>
                        <a:t>Goals;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Perpetua Titling MT" pitchFamily="18" charset="0"/>
                        <a:buAutoNum type="arabicParenR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F07"/>
                          </a:solidFill>
                          <a:effectLst/>
                          <a:latin typeface="Calisto MT" pitchFamily="18" charset="0"/>
                          <a:ea typeface="ＭＳ Ｐゴシック" pitchFamily="34" charset="-128"/>
                        </a:rPr>
                        <a:t>Different data sets;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Perpetua Titling MT" pitchFamily="18" charset="0"/>
                        <a:buAutoNum type="arabicParenR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F07"/>
                          </a:solidFill>
                          <a:effectLst/>
                          <a:latin typeface="Calisto MT" pitchFamily="18" charset="0"/>
                          <a:ea typeface="ＭＳ Ｐゴシック" pitchFamily="34" charset="-128"/>
                        </a:rPr>
                        <a:t>Behaviorally informed model that is focused on student problems vs. a intrinsically grounded motivational model focused on school wide, instructional and one-on-one coordinated efforts;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Perpetua Titling MT" pitchFamily="18" charset="0"/>
                        <a:buAutoNum type="arabicParenR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F07"/>
                          </a:solidFill>
                          <a:effectLst/>
                          <a:latin typeface="Calisto MT" pitchFamily="18" charset="0"/>
                          <a:ea typeface="ＭＳ Ｐゴシック" pitchFamily="34" charset="-128"/>
                        </a:rPr>
                        <a:t>Adult driven vs. community driven;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Perpetua Titling MT" pitchFamily="18" charset="0"/>
                        <a:buAutoNum type="arabicParenR"/>
                        <a:tabLst/>
                      </a:pPr>
                      <a:r>
                        <a:rPr kumimoji="0" lang="en-US" alt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21F07"/>
                          </a:solidFill>
                          <a:effectLst/>
                          <a:latin typeface="Calisto MT" pitchFamily="18" charset="0"/>
                          <a:ea typeface="ＭＳ Ｐゴシック" pitchFamily="34" charset="-128"/>
                        </a:rPr>
                        <a:t>School Climate Reform – grounded in adult learning &amp; PLC’s</a:t>
                      </a:r>
                    </a:p>
                  </a:txBody>
                  <a:tcPr marT="45726" marB="4572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CDCD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890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en-US" sz="3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Barriers and Challenges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</p:spPr>
        <p:txBody>
          <a:bodyPr/>
          <a:lstStyle/>
          <a:p>
            <a:pPr eaLnBrk="1" hangingPunct="1">
              <a:lnSpc>
                <a:spcPct val="60000"/>
              </a:lnSpc>
              <a:buFont typeface="Wingdings" pitchFamily="2" charset="2"/>
              <a:buChar char="v"/>
              <a:defRPr/>
            </a:pPr>
            <a:r>
              <a:rPr lang="en-US" altLang="en-US" sz="2600" smtClean="0"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34" charset="-128"/>
              </a:rPr>
              <a:t> Concern about and exclusive focus on the cognitive aspects of learning and teaching</a:t>
            </a:r>
          </a:p>
          <a:p>
            <a:pPr eaLnBrk="1" hangingPunct="1">
              <a:lnSpc>
                <a:spcPct val="60000"/>
              </a:lnSpc>
              <a:buFont typeface="Wingdings" pitchFamily="2" charset="2"/>
              <a:buChar char="v"/>
              <a:defRPr/>
            </a:pPr>
            <a:r>
              <a:rPr lang="en-US" altLang="en-US" sz="2600" smtClean="0"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34" charset="-128"/>
              </a:rPr>
              <a:t> Confusion about school climate reform and/or PBIS</a:t>
            </a:r>
          </a:p>
          <a:p>
            <a:pPr eaLnBrk="1" hangingPunct="1">
              <a:lnSpc>
                <a:spcPct val="60000"/>
              </a:lnSpc>
              <a:buFont typeface="Wingdings" pitchFamily="2" charset="2"/>
              <a:buChar char="v"/>
              <a:defRPr/>
            </a:pPr>
            <a:r>
              <a:rPr lang="en-US" altLang="en-US" sz="2600" smtClean="0"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34" charset="-128"/>
              </a:rPr>
              <a:t> Current educational accountability systems are punitive and – inadvertently – undermine a long term view and commitment to continuous improvement</a:t>
            </a:r>
          </a:p>
          <a:p>
            <a:pPr eaLnBrk="1" hangingPunct="1">
              <a:lnSpc>
                <a:spcPct val="60000"/>
              </a:lnSpc>
              <a:buFont typeface="Wingdings" pitchFamily="2" charset="2"/>
              <a:buChar char="v"/>
              <a:defRPr/>
            </a:pPr>
            <a:r>
              <a:rPr lang="en-US" altLang="en-US" sz="2600" smtClean="0"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34" charset="-128"/>
              </a:rPr>
              <a:t> School leaders who are: </a:t>
            </a:r>
          </a:p>
          <a:p>
            <a:pPr eaLnBrk="1" hangingPunct="1">
              <a:lnSpc>
                <a:spcPct val="60000"/>
              </a:lnSpc>
              <a:buFont typeface="Arial" pitchFamily="34" charset="0"/>
              <a:buChar char="•"/>
              <a:defRPr/>
            </a:pPr>
            <a:r>
              <a:rPr lang="en-US" altLang="en-US" smtClean="0"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34" charset="-128"/>
                <a:sym typeface="Wingdings" pitchFamily="2" charset="2"/>
              </a:rPr>
              <a:t> Reactive (rather than pro-active); </a:t>
            </a:r>
          </a:p>
          <a:p>
            <a:pPr eaLnBrk="1" hangingPunct="1">
              <a:lnSpc>
                <a:spcPct val="60000"/>
              </a:lnSpc>
              <a:buFont typeface="Arial" pitchFamily="34" charset="0"/>
              <a:buChar char="•"/>
              <a:defRPr/>
            </a:pPr>
            <a:r>
              <a:rPr lang="en-US" altLang="en-US" smtClean="0"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34" charset="-128"/>
                <a:sym typeface="Wingdings" pitchFamily="2" charset="2"/>
              </a:rPr>
              <a:t> </a:t>
            </a:r>
            <a:r>
              <a:rPr lang="en-US" altLang="en-US" smtClean="0"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34" charset="-128"/>
              </a:rPr>
              <a:t>Anxious about being attacked; and/or </a:t>
            </a:r>
          </a:p>
          <a:p>
            <a:pPr eaLnBrk="1" hangingPunct="1">
              <a:lnSpc>
                <a:spcPct val="60000"/>
              </a:lnSpc>
              <a:buFont typeface="Arial" pitchFamily="34" charset="0"/>
              <a:buChar char="•"/>
              <a:defRPr/>
            </a:pPr>
            <a:r>
              <a:rPr lang="en-US" altLang="en-US" smtClean="0">
                <a:solidFill>
                  <a:srgbClr val="000000"/>
                </a:solidFill>
                <a:effectLst/>
                <a:latin typeface="Calibri" pitchFamily="34" charset="0"/>
                <a:ea typeface="ＭＳ Ｐゴシック" pitchFamily="34" charset="-128"/>
              </a:rPr>
              <a:t>Not sure what to focus on to support an effective school climate improvement process.</a:t>
            </a:r>
            <a:endParaRPr lang="en-US" altLang="en-US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1000"/>
              </a:lnSpc>
              <a:buFont typeface="Arial" pitchFamily="34" charset="0"/>
              <a:buNone/>
              <a:defRPr/>
            </a:pPr>
            <a:endParaRPr lang="en-US" altLang="en-US" sz="10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1000"/>
              </a:lnSpc>
              <a:buFont typeface="Arial" pitchFamily="34" charset="0"/>
              <a:buNone/>
              <a:defRPr/>
            </a:pPr>
            <a:endParaRPr lang="en-US" altLang="en-US" sz="10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1000"/>
              </a:lnSpc>
              <a:buFont typeface="Arial" pitchFamily="34" charset="0"/>
              <a:buNone/>
              <a:defRPr/>
            </a:pPr>
            <a:endParaRPr lang="en-US" altLang="en-US" sz="10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ＭＳ Ｐゴシック" pitchFamily="34" charset="-128"/>
            </a:endParaRPr>
          </a:p>
          <a:p>
            <a:pPr marL="547688" lvl="1" indent="-273050" eaLnBrk="1" hangingPunct="1">
              <a:lnSpc>
                <a:spcPct val="1000"/>
              </a:lnSpc>
              <a:buFont typeface="Arial" pitchFamily="34" charset="0"/>
              <a:buNone/>
              <a:defRPr/>
            </a:pPr>
            <a:r>
              <a:rPr lang="en-US" altLang="en-US" sz="10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ＭＳ Ｐゴシック" pitchFamily="34" charset="-128"/>
              </a:rPr>
              <a:t>										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62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en-US" sz="3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What can you do? </a:t>
            </a:r>
            <a:br>
              <a:rPr lang="en-US" altLang="en-US" sz="3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</a:br>
            <a:r>
              <a:rPr lang="en-US" altLang="en-US" sz="24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Policy efforts that support the whole child and the whole village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8686800" cy="53340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altLang="en-US" sz="1900" smtClean="0">
                <a:effectLst/>
                <a:latin typeface="Calibri" pitchFamily="34" charset="0"/>
                <a:ea typeface="ＭＳ Ｐゴシック" pitchFamily="34" charset="-128"/>
              </a:rPr>
              <a:t>1) Understand recent school climate research findings. 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1900" smtClean="0">
                <a:effectLst/>
                <a:latin typeface="Calibri" pitchFamily="34" charset="0"/>
                <a:ea typeface="ＭＳ Ｐゴシック" pitchFamily="34" charset="-128"/>
              </a:rPr>
              <a:t>2) Consider adopting or adapting the National School Climate Council</a:t>
            </a:r>
            <a:r>
              <a:rPr lang="ja-JP" altLang="en-US" sz="1900" smtClean="0">
                <a:effectLst/>
                <a:latin typeface="Calibri" pitchFamily="34" charset="0"/>
                <a:ea typeface="ＭＳ Ｐゴシック" pitchFamily="34" charset="-128"/>
              </a:rPr>
              <a:t>’</a:t>
            </a:r>
            <a:r>
              <a:rPr lang="en-US" altLang="ja-JP" sz="1900" smtClean="0">
                <a:effectLst/>
                <a:latin typeface="Calibri" pitchFamily="34" charset="0"/>
                <a:ea typeface="ＭＳ Ｐゴシック" pitchFamily="34" charset="-128"/>
              </a:rPr>
              <a:t>s definitions   for school climate and an effective school climate improvement process.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1900" smtClean="0">
                <a:effectLst/>
                <a:latin typeface="Calibri" pitchFamily="34" charset="0"/>
                <a:ea typeface="ＭＳ Ｐゴシック" pitchFamily="34" charset="-128"/>
              </a:rPr>
              <a:t>3) Create standards for school climate assessment and school reform efforts that support a continuous process of school wide and instructional improvement efforts. 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1900" smtClean="0">
                <a:effectLst/>
                <a:latin typeface="Calibri" pitchFamily="34" charset="0"/>
                <a:ea typeface="ＭＳ Ｐゴシック" pitchFamily="34" charset="-128"/>
              </a:rPr>
              <a:t>4) Support social, emotional, ethical/character and civic as well as intellectual aspects of learning for students and adults, and do so in a manner that recognizes and embraces the diverse needs and perspectives of all learners.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1900" smtClean="0">
                <a:effectLst/>
                <a:latin typeface="Calibri" pitchFamily="34" charset="0"/>
                <a:ea typeface="ＭＳ Ｐゴシック" pitchFamily="34" charset="-128"/>
              </a:rPr>
              <a:t>5) Measure school climate comprehensively in ways that recognize student, parent, school personnel and community </a:t>
            </a:r>
            <a:r>
              <a:rPr lang="ja-JP" altLang="en-US" sz="1900" smtClean="0">
                <a:effectLst/>
                <a:latin typeface="Calibri" pitchFamily="34" charset="0"/>
                <a:ea typeface="ＭＳ Ｐゴシック" pitchFamily="34" charset="-128"/>
              </a:rPr>
              <a:t>“</a:t>
            </a:r>
            <a:r>
              <a:rPr lang="en-US" altLang="ja-JP" sz="1900" smtClean="0">
                <a:effectLst/>
                <a:latin typeface="Calibri" pitchFamily="34" charset="0"/>
                <a:ea typeface="ＭＳ Ｐゴシック" pitchFamily="34" charset="-128"/>
              </a:rPr>
              <a:t>voice</a:t>
            </a:r>
            <a:r>
              <a:rPr lang="ja-JP" altLang="en-US" sz="1900" smtClean="0">
                <a:effectLst/>
                <a:latin typeface="Calibri" pitchFamily="34" charset="0"/>
                <a:ea typeface="ＭＳ Ｐゴシック" pitchFamily="34" charset="-128"/>
              </a:rPr>
              <a:t>”</a:t>
            </a:r>
            <a:r>
              <a:rPr lang="en-US" altLang="ja-JP" sz="1900" smtClean="0">
                <a:effectLst/>
                <a:latin typeface="Calibri" pitchFamily="34" charset="0"/>
                <a:ea typeface="ＭＳ Ｐゴシック" pitchFamily="34" charset="-128"/>
              </a:rPr>
              <a:t> – with scientifically sound surveys and use findings to shape school-wide and instructional improvement efforts. </a:t>
            </a:r>
          </a:p>
          <a:p>
            <a:pPr eaLnBrk="1" hangingPunct="1">
              <a:lnSpc>
                <a:spcPct val="1000"/>
              </a:lnSpc>
              <a:buFont typeface="Arial" pitchFamily="34" charset="0"/>
              <a:buNone/>
              <a:defRPr/>
            </a:pPr>
            <a:endParaRPr lang="en-US" altLang="en-US" sz="190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1000"/>
              </a:lnSpc>
              <a:buFont typeface="Arial" pitchFamily="34" charset="0"/>
              <a:buNone/>
              <a:defRPr/>
            </a:pPr>
            <a:endParaRPr lang="en-US" altLang="en-US" sz="10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1000"/>
              </a:lnSpc>
              <a:buFont typeface="Arial" pitchFamily="34" charset="0"/>
              <a:buNone/>
              <a:defRPr/>
            </a:pPr>
            <a:endParaRPr lang="en-US" altLang="en-US" sz="10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ＭＳ Ｐゴシック" pitchFamily="34" charset="-128"/>
            </a:endParaRPr>
          </a:p>
          <a:p>
            <a:pPr marL="547688" lvl="1" indent="-273050" eaLnBrk="1" hangingPunct="1">
              <a:lnSpc>
                <a:spcPct val="1000"/>
              </a:lnSpc>
              <a:buFont typeface="Arial" pitchFamily="34" charset="0"/>
              <a:buNone/>
              <a:defRPr/>
            </a:pPr>
            <a:r>
              <a:rPr lang="en-US" altLang="en-US" sz="10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ＭＳ Ｐゴシック" pitchFamily="34" charset="-128"/>
              </a:rPr>
              <a:t>										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62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en-US" sz="3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What can you do? </a:t>
            </a:r>
            <a:br>
              <a:rPr lang="en-US" altLang="en-US" sz="3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</a:br>
            <a:r>
              <a:rPr lang="en-US" altLang="en-US" sz="24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(Cont.)  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686800" cy="5562600"/>
          </a:xfrm>
        </p:spPr>
        <p:txBody>
          <a:bodyPr/>
          <a:lstStyle/>
          <a:p>
            <a:pPr>
              <a:defRPr/>
            </a:pPr>
            <a:r>
              <a:rPr lang="en-US" altLang="en-US" sz="2000" smtClean="0">
                <a:effectLst/>
                <a:latin typeface="Calibri" pitchFamily="34" charset="0"/>
                <a:ea typeface="ＭＳ Ｐゴシック" pitchFamily="34" charset="-128"/>
              </a:rPr>
              <a:t>6) Use school climate assessment as a measure of school system performance to inform school, district, and statewide decision-making and policy development.</a:t>
            </a:r>
          </a:p>
          <a:p>
            <a:pPr>
              <a:defRPr/>
            </a:pPr>
            <a:r>
              <a:rPr lang="en-US" altLang="en-US" sz="2000" smtClean="0">
                <a:effectLst/>
                <a:latin typeface="Calibri" pitchFamily="34" charset="0"/>
                <a:ea typeface="ＭＳ Ｐゴシック" pitchFamily="34" charset="-128"/>
              </a:rPr>
              <a:t>7) Support students as well as parents and school personnel reviewing and amending current codes of conduct  so that they function more as learning supports rather than as punishment.  </a:t>
            </a:r>
          </a:p>
          <a:p>
            <a:pPr>
              <a:defRPr/>
            </a:pPr>
            <a:r>
              <a:rPr lang="en-US" altLang="en-US" sz="2000" smtClean="0">
                <a:effectLst/>
                <a:latin typeface="Calibri" pitchFamily="34" charset="0"/>
                <a:ea typeface="ＭＳ Ｐゴシック" pitchFamily="34" charset="-128"/>
              </a:rPr>
              <a:t>8) Ensure that pre and in-service educator efforts are aligned with high-quality school climate and prosocial educational (e.g. social emotional learning and character education) related standards for educators. </a:t>
            </a:r>
          </a:p>
          <a:p>
            <a:pPr>
              <a:defRPr/>
            </a:pPr>
            <a:r>
              <a:rPr lang="en-US" altLang="en-US" sz="2000" smtClean="0">
                <a:effectLst/>
                <a:latin typeface="Calibri" pitchFamily="34" charset="0"/>
                <a:ea typeface="ＭＳ Ｐゴシック" pitchFamily="34" charset="-128"/>
              </a:rPr>
              <a:t>9) Address barriers to learning and teaching (e.g., student and school readiness; safety; sense of belonging and connectedness; and collaboration) and re‑engage those who have become disengaged; and, ensure that an appropriate operational infrastructure and capacity building mechanisms for meeting school climate standards are developed and sustained.</a:t>
            </a:r>
          </a:p>
          <a:p>
            <a:pPr eaLnBrk="1" hangingPunct="1">
              <a:lnSpc>
                <a:spcPct val="1000"/>
              </a:lnSpc>
              <a:buFont typeface="Arial" pitchFamily="34" charset="0"/>
              <a:buNone/>
              <a:defRPr/>
            </a:pPr>
            <a:endParaRPr lang="en-US" altLang="en-US" sz="10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ＭＳ Ｐゴシック" pitchFamily="34" charset="-128"/>
            </a:endParaRPr>
          </a:p>
          <a:p>
            <a:pPr marL="547688" lvl="1" indent="-273050" eaLnBrk="1" hangingPunct="1">
              <a:lnSpc>
                <a:spcPct val="1000"/>
              </a:lnSpc>
              <a:buFont typeface="Arial" pitchFamily="34" charset="0"/>
              <a:buNone/>
              <a:defRPr/>
            </a:pPr>
            <a:r>
              <a:rPr lang="en-US" altLang="en-US" sz="10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ＭＳ Ｐゴシック" pitchFamily="34" charset="-128"/>
              </a:rPr>
              <a:t>										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/>
          </a:bodyPr>
          <a:lstStyle/>
          <a:p>
            <a:pPr eaLnBrk="1" hangingPunct="1">
              <a:defRPr/>
            </a:pPr>
            <a:r>
              <a:rPr lang="en-US" sz="3200" dirty="0" smtClean="0">
                <a:effectLst>
                  <a:outerShdw blurRad="38100" dist="38100" dir="2700000" algn="tl">
                    <a:srgbClr val="000000"/>
                  </a:outerShdw>
                </a:effectLst>
                <a:cs typeface="Calibri" charset="0"/>
              </a:rPr>
              <a:t>Let us Keep Learning Together</a:t>
            </a: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16050"/>
            <a:ext cx="8991600" cy="5441950"/>
          </a:xfrm>
        </p:spPr>
        <p:txBody>
          <a:bodyPr/>
          <a:lstStyle/>
          <a:p>
            <a:pPr marL="273050" indent="-273050" eaLnBrk="1" hangingPunct="1">
              <a:buFont typeface="Arial" charset="0"/>
              <a:buNone/>
              <a:defRPr/>
            </a:pPr>
            <a:endParaRPr lang="en-US" sz="3200" dirty="0">
              <a:effectLst>
                <a:outerShdw blurRad="38100" dist="38100" dir="2700000" algn="tl">
                  <a:srgbClr val="000000"/>
                </a:outerShdw>
              </a:effectLst>
              <a:latin typeface="Calibri" charset="0"/>
              <a:cs typeface="Calibri" charset="0"/>
            </a:endParaRPr>
          </a:p>
          <a:p>
            <a:pPr marL="0" indent="0" algn="ctr" eaLnBrk="1" hangingPunct="1">
              <a:buFont typeface="Calisto MT" charset="0"/>
              <a:buNone/>
              <a:defRPr/>
            </a:pPr>
            <a:r>
              <a:rPr lang="en-US" sz="3100" b="1" dirty="0" smtClean="0">
                <a:effectLst/>
                <a:latin typeface="Calibri" charset="0"/>
                <a:cs typeface="Calibri" charset="0"/>
              </a:rPr>
              <a:t>Richard Cardillo</a:t>
            </a:r>
          </a:p>
          <a:p>
            <a:pPr marL="0" indent="0" algn="ctr" eaLnBrk="1" hangingPunct="1">
              <a:buFont typeface="Calisto MT" charset="0"/>
              <a:buNone/>
              <a:defRPr/>
            </a:pPr>
            <a:r>
              <a:rPr lang="en-US" sz="2800" dirty="0" smtClean="0">
                <a:effectLst/>
                <a:latin typeface="Calibri" charset="0"/>
                <a:cs typeface="Calibri" charset="0"/>
              </a:rPr>
              <a:t>Director of Education, National </a:t>
            </a:r>
            <a:r>
              <a:rPr lang="en-US" sz="2800" dirty="0">
                <a:effectLst/>
                <a:latin typeface="Calibri" charset="0"/>
                <a:cs typeface="Calibri" charset="0"/>
              </a:rPr>
              <a:t>School Climate Center (NSCC) </a:t>
            </a:r>
            <a:endParaRPr lang="en-US" sz="2800" dirty="0" smtClean="0">
              <a:effectLst/>
              <a:latin typeface="Calibri" charset="0"/>
              <a:cs typeface="Calibri" charset="0"/>
            </a:endParaRPr>
          </a:p>
          <a:p>
            <a:pPr marL="0" indent="0" algn="ctr" eaLnBrk="1" hangingPunct="1">
              <a:buFont typeface="Calisto MT" charset="0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  <a:cs typeface="Calibri" charset="0"/>
                <a:hlinkClick r:id="rId2"/>
              </a:rPr>
              <a:t>rcardillo@schoolclimate.org</a:t>
            </a:r>
            <a:endParaRPr lang="en-US" sz="2800" dirty="0" smtClean="0">
              <a:effectLst>
                <a:outerShdw blurRad="38100" dist="38100" dir="2700000" algn="tl">
                  <a:srgbClr val="000000"/>
                </a:outerShdw>
              </a:effectLst>
              <a:latin typeface="Calibri" charset="0"/>
              <a:cs typeface="Calibri" charset="0"/>
            </a:endParaRPr>
          </a:p>
          <a:p>
            <a:pPr marL="0" indent="0" algn="ctr" eaLnBrk="1" hangingPunct="1">
              <a:buFont typeface="Calisto MT" charset="0"/>
              <a:buNone/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  <a:cs typeface="Calibri" charset="0"/>
              </a:rPr>
              <a:t>Twitter:  @</a:t>
            </a:r>
            <a:r>
              <a:rPr lang="en-US" sz="2800" dirty="0" err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charset="0"/>
                <a:cs typeface="Calibri" charset="0"/>
              </a:rPr>
              <a:t>richardcardillo</a:t>
            </a:r>
            <a:r>
              <a:rPr lang="en-US" sz="2800" dirty="0" smtClean="0">
                <a:effectLst/>
                <a:latin typeface="Calibri" charset="0"/>
                <a:cs typeface="Calibri" charset="0"/>
              </a:rPr>
              <a:t>	 </a:t>
            </a:r>
          </a:p>
          <a:p>
            <a:pPr marL="0" indent="0" algn="ctr" eaLnBrk="1" hangingPunct="1">
              <a:buFont typeface="Calisto MT" charset="0"/>
              <a:buNone/>
              <a:defRPr/>
            </a:pPr>
            <a:r>
              <a:rPr lang="en-US" sz="2800" dirty="0" smtClean="0">
                <a:effectLst/>
                <a:latin typeface="Calibri" charset="0"/>
                <a:cs typeface="Calibri" charset="0"/>
              </a:rPr>
              <a:t>(212) 707-8799    </a:t>
            </a:r>
          </a:p>
          <a:p>
            <a:pPr marL="273050" indent="-273050" algn="ctr" eaLnBrk="1" hangingPunct="1">
              <a:buFont typeface="Arial" charset="0"/>
              <a:buNone/>
              <a:defRPr/>
            </a:pPr>
            <a:r>
              <a:rPr lang="en-US" sz="2800" dirty="0" smtClean="0">
                <a:effectLst/>
                <a:latin typeface="Calibri" charset="0"/>
                <a:cs typeface="Calibri" charset="0"/>
              </a:rPr>
              <a:t>(</a:t>
            </a:r>
            <a:r>
              <a:rPr lang="en-US" sz="2800" dirty="0" smtClean="0">
                <a:solidFill>
                  <a:srgbClr val="333333"/>
                </a:solidFill>
                <a:effectLst/>
                <a:latin typeface="Calibri" charset="0"/>
                <a:cs typeface="Calibri" charset="0"/>
                <a:hlinkClick r:id="rId3"/>
              </a:rPr>
              <a:t>www.schoolclimate.org</a:t>
            </a:r>
            <a:r>
              <a:rPr lang="en-US" sz="2800" dirty="0" smtClean="0">
                <a:solidFill>
                  <a:srgbClr val="333333"/>
                </a:solidFill>
                <a:effectLst/>
                <a:latin typeface="Calibri" charset="0"/>
                <a:cs typeface="Calibri" charset="0"/>
              </a:rPr>
              <a:t>)</a:t>
            </a:r>
          </a:p>
          <a:p>
            <a:pPr marL="0" indent="0" eaLnBrk="1" hangingPunct="1">
              <a:buFont typeface="Calisto MT" charset="0"/>
              <a:buNone/>
              <a:defRPr/>
            </a:pPr>
            <a:endParaRPr lang="en-US" sz="5800" b="1" dirty="0" smtClean="0">
              <a:effectLst/>
              <a:latin typeface="Calibri" charset="0"/>
              <a:cs typeface="Calibri" charset="0"/>
            </a:endParaRPr>
          </a:p>
          <a:p>
            <a:pPr marL="273050" indent="-273050" eaLnBrk="1" hangingPunct="1">
              <a:buFont typeface="Arial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libri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School climate reform:</a:t>
            </a:r>
            <a:br>
              <a:rPr lang="en-US" alt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</a:br>
            <a:r>
              <a:rPr lang="en-US" altLang="en-US" sz="28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Past and current efforts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 bwMode="auto">
          <a:xfrm>
            <a:off x="228600" y="1524000"/>
            <a:ext cx="8556625" cy="5181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altLang="en-US" sz="3200" smtClean="0">
                <a:effectLst/>
                <a:latin typeface="Calibri" pitchFamily="34" charset="0"/>
                <a:ea typeface="ＭＳ Ｐゴシック" pitchFamily="34" charset="-128"/>
              </a:rPr>
              <a:t> School climate reform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altLang="en-US" sz="3200" smtClean="0">
                <a:effectLst/>
                <a:latin typeface="Calibri" pitchFamily="34" charset="0"/>
                <a:ea typeface="ＭＳ Ｐゴシック" pitchFamily="34" charset="-128"/>
              </a:rPr>
              <a:t> A data-driven, continuous school improvement   	strategy that recognizes the “voice” of the 	whole school community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altLang="en-US" sz="3200" smtClean="0">
                <a:effectLst/>
                <a:latin typeface="Calibri" pitchFamily="34" charset="0"/>
                <a:ea typeface="ＭＳ Ｐゴシック" pitchFamily="34" charset="-128"/>
              </a:rPr>
              <a:t> Recognizing the social, emotional and civic as 	well as intellectual aspects of learning and 	school life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Char char="v"/>
            </a:pPr>
            <a:r>
              <a:rPr lang="en-US" altLang="en-US" sz="3200" smtClean="0">
                <a:effectLst/>
                <a:latin typeface="Calibri" pitchFamily="34" charset="0"/>
                <a:ea typeface="ＭＳ Ｐゴシック" pitchFamily="34" charset="-128"/>
              </a:rPr>
              <a:t> Supporting the “whole village” to support the 	whole child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39138" cy="1219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School Improvement Research: </a:t>
            </a:r>
            <a:r>
              <a:rPr lang="en-US" altLang="en-US" sz="24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helpful and less helpful </a:t>
            </a:r>
            <a:r>
              <a:rPr lang="ja-JP" altLang="en-US" sz="24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“</a:t>
            </a: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Drivers</a:t>
            </a:r>
            <a:r>
              <a:rPr lang="ja-JP" altLang="en-US" sz="24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”</a:t>
            </a:r>
            <a:r>
              <a:rPr lang="en-US" altLang="ja-JP" sz="24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 of change*</a:t>
            </a:r>
            <a:endParaRPr lang="en-US" altLang="en-US" sz="2400" smtClean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34" charset="-128"/>
            </a:endParaRPr>
          </a:p>
        </p:txBody>
      </p:sp>
      <p:sp>
        <p:nvSpPr>
          <p:cNvPr id="3508227" name="Rectangle 3"/>
          <p:cNvSpPr>
            <a:spLocks noGrp="1" noChangeArrowheads="1"/>
          </p:cNvSpPr>
          <p:nvPr>
            <p:ph idx="1"/>
          </p:nvPr>
        </p:nvSpPr>
        <p:spPr>
          <a:xfrm>
            <a:off x="0" y="1600200"/>
            <a:ext cx="4495800" cy="5105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Calisto MT" pitchFamily="18" charset="0"/>
              <a:buNone/>
              <a:defRPr/>
            </a:pPr>
            <a:r>
              <a:rPr lang="en-US" altLang="en-US" sz="25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ＭＳ Ｐゴシック" pitchFamily="34" charset="-128"/>
              </a:rPr>
              <a:t>Unhelpful </a:t>
            </a:r>
            <a:r>
              <a:rPr lang="en-US" altLang="en-US" sz="2500" b="1" i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ＭＳ Ｐゴシック" pitchFamily="34" charset="-128"/>
              </a:rPr>
              <a:t>Primary </a:t>
            </a:r>
            <a:r>
              <a:rPr lang="en-US" altLang="en-US" sz="2500" b="1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ＭＳ Ｐゴシック" pitchFamily="34" charset="-128"/>
              </a:rPr>
              <a:t>Drivers:</a:t>
            </a:r>
          </a:p>
          <a:p>
            <a:pPr eaLnBrk="1" hangingPunct="1">
              <a:lnSpc>
                <a:spcPct val="80000"/>
              </a:lnSpc>
              <a:buFont typeface="Perpetua Titling MT" pitchFamily="18" charset="0"/>
              <a:buAutoNum type="arabicParenR"/>
              <a:defRPr/>
            </a:pPr>
            <a:r>
              <a:rPr lang="en-US" altLang="en-US" smtClean="0">
                <a:effectLst/>
                <a:latin typeface="Calibri" pitchFamily="34" charset="0"/>
                <a:ea typeface="ＭＳ Ｐゴシック" pitchFamily="34" charset="-128"/>
              </a:rPr>
              <a:t>Accountability systems that use data as a </a:t>
            </a:r>
            <a:r>
              <a:rPr lang="ja-JP" altLang="en-US" smtClean="0">
                <a:effectLst/>
                <a:latin typeface="Calibri" pitchFamily="34" charset="0"/>
                <a:ea typeface="ＭＳ Ｐゴシック" pitchFamily="34" charset="-128"/>
              </a:rPr>
              <a:t>“</a:t>
            </a:r>
            <a:r>
              <a:rPr lang="en-US" altLang="ja-JP" smtClean="0">
                <a:effectLst/>
                <a:latin typeface="Calibri" pitchFamily="34" charset="0"/>
                <a:ea typeface="ＭＳ Ｐゴシック" pitchFamily="34" charset="-128"/>
              </a:rPr>
              <a:t>hammer</a:t>
            </a:r>
            <a:r>
              <a:rPr lang="ja-JP" altLang="en-US" smtClean="0">
                <a:effectLst/>
                <a:latin typeface="Calibri" pitchFamily="34" charset="0"/>
                <a:ea typeface="ＭＳ Ｐゴシック" pitchFamily="34" charset="-128"/>
              </a:rPr>
              <a:t>”</a:t>
            </a:r>
            <a:r>
              <a:rPr lang="en-US" altLang="ja-JP" smtClean="0">
                <a:effectLst/>
                <a:latin typeface="Calibri" pitchFamily="34" charset="0"/>
                <a:ea typeface="ＭＳ Ｐゴシック" pitchFamily="34" charset="-128"/>
              </a:rPr>
              <a:t> rather than a </a:t>
            </a:r>
            <a:r>
              <a:rPr lang="ja-JP" altLang="en-US" smtClean="0">
                <a:effectLst/>
                <a:latin typeface="Calibri" pitchFamily="34" charset="0"/>
                <a:ea typeface="ＭＳ Ｐゴシック" pitchFamily="34" charset="-128"/>
              </a:rPr>
              <a:t>“</a:t>
            </a:r>
            <a:r>
              <a:rPr lang="en-US" altLang="ja-JP" smtClean="0">
                <a:effectLst/>
                <a:latin typeface="Calibri" pitchFamily="34" charset="0"/>
                <a:ea typeface="ＭＳ Ｐゴシック" pitchFamily="34" charset="-128"/>
              </a:rPr>
              <a:t>flashlight</a:t>
            </a:r>
            <a:r>
              <a:rPr lang="ja-JP" altLang="en-US" smtClean="0">
                <a:effectLst/>
                <a:latin typeface="Calibri" pitchFamily="34" charset="0"/>
                <a:ea typeface="ＭＳ Ｐゴシック" pitchFamily="34" charset="-128"/>
              </a:rPr>
              <a:t>”</a:t>
            </a:r>
            <a:endParaRPr lang="en-US" altLang="ja-JP" smtClean="0">
              <a:effectLst/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Perpetua Titling MT" pitchFamily="18" charset="0"/>
              <a:buAutoNum type="arabicParenR"/>
              <a:defRPr/>
            </a:pPr>
            <a:r>
              <a:rPr lang="en-US" altLang="en-US" smtClean="0">
                <a:effectLst/>
                <a:latin typeface="Calibri" pitchFamily="34" charset="0"/>
                <a:ea typeface="ＭＳ Ｐゴシック" pitchFamily="34" charset="-128"/>
              </a:rPr>
              <a:t>Primary focus on the individual teacher and/or administrator</a:t>
            </a:r>
          </a:p>
          <a:p>
            <a:pPr eaLnBrk="1" hangingPunct="1">
              <a:lnSpc>
                <a:spcPct val="80000"/>
              </a:lnSpc>
              <a:buFont typeface="Perpetua Titling MT" pitchFamily="18" charset="0"/>
              <a:buAutoNum type="arabicParenR"/>
              <a:defRPr/>
            </a:pPr>
            <a:r>
              <a:rPr lang="en-US" altLang="en-US" smtClean="0">
                <a:effectLst/>
                <a:latin typeface="Calibri" pitchFamily="34" charset="0"/>
                <a:ea typeface="ＭＳ Ｐゴシック" pitchFamily="34" charset="-128"/>
              </a:rPr>
              <a:t>Technology</a:t>
            </a:r>
          </a:p>
          <a:p>
            <a:pPr eaLnBrk="1" hangingPunct="1">
              <a:lnSpc>
                <a:spcPct val="80000"/>
              </a:lnSpc>
              <a:buFont typeface="Perpetua Titling MT" pitchFamily="18" charset="0"/>
              <a:buAutoNum type="arabicParenR"/>
              <a:defRPr/>
            </a:pPr>
            <a:r>
              <a:rPr lang="en-US" altLang="en-US" smtClean="0">
                <a:effectLst/>
                <a:latin typeface="Calibri" pitchFamily="34" charset="0"/>
                <a:ea typeface="ＭＳ Ｐゴシック" pitchFamily="34" charset="-128"/>
              </a:rPr>
              <a:t>Specific </a:t>
            </a:r>
            <a:r>
              <a:rPr lang="ja-JP" altLang="en-US" smtClean="0">
                <a:effectLst/>
                <a:latin typeface="Calibri" pitchFamily="34" charset="0"/>
                <a:ea typeface="ＭＳ Ｐゴシック" pitchFamily="34" charset="-128"/>
              </a:rPr>
              <a:t>“</a:t>
            </a:r>
            <a:r>
              <a:rPr lang="en-US" altLang="ja-JP" smtClean="0">
                <a:effectLst/>
                <a:latin typeface="Calibri" pitchFamily="34" charset="0"/>
                <a:ea typeface="ＭＳ Ｐゴシック" pitchFamily="34" charset="-128"/>
              </a:rPr>
              <a:t>evidence-based</a:t>
            </a:r>
            <a:r>
              <a:rPr lang="ja-JP" altLang="en-US" smtClean="0">
                <a:effectLst/>
                <a:latin typeface="Calibri" pitchFamily="34" charset="0"/>
                <a:ea typeface="ＭＳ Ｐゴシック" pitchFamily="34" charset="-128"/>
              </a:rPr>
              <a:t>”</a:t>
            </a:r>
            <a:r>
              <a:rPr lang="en-US" altLang="ja-JP" smtClean="0">
                <a:effectLst/>
                <a:latin typeface="Calibri" pitchFamily="34" charset="0"/>
                <a:ea typeface="ＭＳ Ｐゴシック" pitchFamily="34" charset="-128"/>
              </a:rPr>
              <a:t> programs</a:t>
            </a:r>
          </a:p>
          <a:p>
            <a:pPr eaLnBrk="1" hangingPunct="1">
              <a:lnSpc>
                <a:spcPct val="80000"/>
              </a:lnSpc>
              <a:buFont typeface="Calisto MT" pitchFamily="18" charset="0"/>
              <a:buNone/>
              <a:defRPr/>
            </a:pPr>
            <a:endParaRPr lang="en-US" altLang="en-US" sz="700" b="1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Calisto MT" pitchFamily="18" charset="0"/>
              <a:buNone/>
              <a:defRPr/>
            </a:pPr>
            <a:endParaRPr lang="en-US" altLang="en-US" sz="700" b="1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Calisto MT" pitchFamily="18" charset="0"/>
              <a:buNone/>
              <a:defRPr/>
            </a:pPr>
            <a:endParaRPr lang="en-US" altLang="en-US" sz="700" b="1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Calisto MT" pitchFamily="18" charset="0"/>
              <a:buNone/>
              <a:defRPr/>
            </a:pPr>
            <a:endParaRPr lang="en-US" altLang="en-US" sz="700" b="1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80000"/>
              </a:lnSpc>
              <a:buFont typeface="Calisto MT" pitchFamily="18" charset="0"/>
              <a:buNone/>
              <a:defRPr/>
            </a:pPr>
            <a:endParaRPr lang="en-US" altLang="en-US" sz="700" b="1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5059" name="TextBox 1"/>
          <p:cNvSpPr txBox="1">
            <a:spLocks noChangeArrowheads="1"/>
          </p:cNvSpPr>
          <p:nvPr/>
        </p:nvSpPr>
        <p:spPr bwMode="auto">
          <a:xfrm>
            <a:off x="4495800" y="1600200"/>
            <a:ext cx="4648200" cy="572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>
              <a:defRPr/>
            </a:pPr>
            <a:r>
              <a:rPr lang="en-US" altLang="en-US" sz="2400" b="1" smtClean="0">
                <a:latin typeface="Calibri" pitchFamily="34" charset="0"/>
              </a:rPr>
              <a:t>Helpful </a:t>
            </a:r>
            <a:r>
              <a:rPr lang="en-US" altLang="en-US" sz="2400" b="1" i="1" smtClean="0">
                <a:latin typeface="Calibri" pitchFamily="34" charset="0"/>
              </a:rPr>
              <a:t>Primary </a:t>
            </a:r>
            <a:r>
              <a:rPr lang="en-US" altLang="en-US" sz="2400" b="1" smtClean="0">
                <a:latin typeface="Calibri" pitchFamily="34" charset="0"/>
              </a:rPr>
              <a:t>Drivers</a:t>
            </a:r>
          </a:p>
          <a:p>
            <a:pPr>
              <a:buFont typeface="Perpetua Titling MT" pitchFamily="18" charset="0"/>
              <a:buAutoNum type="arabicParenR"/>
              <a:defRPr/>
            </a:pPr>
            <a:r>
              <a:rPr lang="en-US" altLang="en-US" sz="2400" smtClean="0">
                <a:latin typeface="Calibri" pitchFamily="34" charset="0"/>
              </a:rPr>
              <a:t>Fostering the intrinsic motivation of students, parents and school personnel: </a:t>
            </a:r>
            <a:r>
              <a:rPr lang="ja-JP" altLang="en-US" sz="2400" smtClean="0">
                <a:latin typeface="Calibri" pitchFamily="34" charset="0"/>
              </a:rPr>
              <a:t>“</a:t>
            </a:r>
            <a:r>
              <a:rPr lang="en-US" altLang="ja-JP" sz="2400" smtClean="0">
                <a:latin typeface="Calibri" pitchFamily="34" charset="0"/>
              </a:rPr>
              <a:t>igniting</a:t>
            </a:r>
            <a:r>
              <a:rPr lang="ja-JP" altLang="en-US" sz="2400" smtClean="0">
                <a:latin typeface="Calibri" pitchFamily="34" charset="0"/>
              </a:rPr>
              <a:t>”</a:t>
            </a:r>
            <a:r>
              <a:rPr lang="en-US" altLang="ja-JP" sz="2400" smtClean="0">
                <a:latin typeface="Calibri" pitchFamily="34" charset="0"/>
              </a:rPr>
              <a:t> the process</a:t>
            </a:r>
          </a:p>
          <a:p>
            <a:pPr>
              <a:buFont typeface="Perpetua Titling MT" pitchFamily="18" charset="0"/>
              <a:buAutoNum type="arabicParenR"/>
              <a:defRPr/>
            </a:pPr>
            <a:r>
              <a:rPr lang="en-US" altLang="en-US" sz="2400" smtClean="0">
                <a:latin typeface="Calibri" pitchFamily="34" charset="0"/>
              </a:rPr>
              <a:t>Engaging students &amp; educators in a continuous process of social-emotional &amp; civic as well as intellectual learning</a:t>
            </a:r>
          </a:p>
          <a:p>
            <a:pPr>
              <a:buFont typeface="Perpetua Titling MT" pitchFamily="18" charset="0"/>
              <a:buAutoNum type="arabicParenR"/>
              <a:defRPr/>
            </a:pPr>
            <a:r>
              <a:rPr lang="en-US" altLang="en-US" sz="2400" smtClean="0">
                <a:latin typeface="Calibri" pitchFamily="34" charset="0"/>
              </a:rPr>
              <a:t>Inspiring team work and a collaborative problem solving process </a:t>
            </a:r>
          </a:p>
          <a:p>
            <a:pPr>
              <a:buFont typeface="Perpetua Titling MT" pitchFamily="18" charset="0"/>
              <a:buAutoNum type="arabicParenR"/>
              <a:defRPr/>
            </a:pPr>
            <a:r>
              <a:rPr lang="en-US" altLang="en-US" sz="2400" smtClean="0">
                <a:latin typeface="Calibri" pitchFamily="34" charset="0"/>
              </a:rPr>
              <a:t>Affecting the whole  community</a:t>
            </a:r>
          </a:p>
          <a:p>
            <a:pPr>
              <a:defRPr/>
            </a:pPr>
            <a:r>
              <a:rPr lang="en-US" altLang="en-US" sz="160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* Bryk, et. al. 2002  &amp; 2010; Fullan, 2011; Mourshed, Chijioke &amp; Barber, 2010; Tucker 2011</a:t>
            </a:r>
            <a:r>
              <a:rPr lang="en-US" altLang="en-US" sz="180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</a:rPr>
              <a:t>.</a:t>
            </a:r>
          </a:p>
          <a:p>
            <a:pPr>
              <a:defRPr/>
            </a:pPr>
            <a:endParaRPr lang="en-US" altLang="en-US" sz="2400" smtClean="0">
              <a:latin typeface="Calibri" pitchFamily="34" charset="0"/>
            </a:endParaRPr>
          </a:p>
          <a:p>
            <a:pPr>
              <a:defRPr/>
            </a:pPr>
            <a:endParaRPr lang="en-US" altLang="en-US" smtClean="0">
              <a:latin typeface="Calibri" pitchFamily="34" charset="0"/>
            </a:endParaRPr>
          </a:p>
        </p:txBody>
      </p:sp>
      <p:sp>
        <p:nvSpPr>
          <p:cNvPr id="18437" name="TextBox 2"/>
          <p:cNvSpPr txBox="1">
            <a:spLocks noChangeArrowheads="1"/>
          </p:cNvSpPr>
          <p:nvPr/>
        </p:nvSpPr>
        <p:spPr bwMode="auto">
          <a:xfrm>
            <a:off x="381000" y="6723063"/>
            <a:ext cx="79248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pitchFamily="34" charset="-128"/>
              </a:defRPr>
            </a:lvl9pPr>
          </a:lstStyle>
          <a:p>
            <a:endParaRPr lang="en-US" altLang="en-US"/>
          </a:p>
          <a:p>
            <a:pPr>
              <a:buFontTx/>
              <a:buChar char="•"/>
            </a:pP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5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45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5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8227" grpId="0" build="p" bldLvl="3" autoUpdateAnimBg="0"/>
      <p:bldP spid="45059" grpId="0"/>
      <p:bldP spid="45059" grpId="1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>
          <a:xfrm>
            <a:off x="152400" y="63500"/>
            <a:ext cx="8763000" cy="12827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en-US" sz="28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The School Climate Improvement Process: </a:t>
            </a:r>
            <a:br>
              <a:rPr lang="en-US" altLang="en-US" sz="28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</a:br>
            <a:r>
              <a:rPr lang="en-US" altLang="en-US" sz="20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A democratically informed continuous process of learning and improvement 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915400" cy="4297363"/>
          </a:xfrm>
        </p:spPr>
        <p:txBody>
          <a:bodyPr/>
          <a:lstStyle/>
          <a:p>
            <a:pPr eaLnBrk="1" hangingPunct="1">
              <a:buFont typeface="Arial" charset="0"/>
              <a:buNone/>
              <a:defRPr/>
            </a:pPr>
            <a:endParaRPr lang="en-US" dirty="0">
              <a:effectLst>
                <a:outerShdw blurRad="38100" dist="38100" dir="2700000" algn="tl">
                  <a:srgbClr val="000000"/>
                </a:outerShdw>
              </a:effectLst>
              <a:latin typeface="Calibri" charset="0"/>
            </a:endParaRPr>
          </a:p>
        </p:txBody>
      </p:sp>
      <p:pic>
        <p:nvPicPr>
          <p:cNvPr id="19460" name="Picture 5" descr="SCRC-GRAPH_complete_PRIMARY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1828800"/>
            <a:ext cx="7010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838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School climate improvement process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447800"/>
            <a:ext cx="8839200" cy="54102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60000"/>
              </a:lnSpc>
              <a:buFont typeface="Calisto MT" charset="0"/>
              <a:buChar char="•"/>
              <a:defRPr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Calibri"/>
              <a:cs typeface="Calibri"/>
            </a:endParaRPr>
          </a:p>
          <a:p>
            <a:pPr marL="0" indent="0" eaLnBrk="1" hangingPunct="1">
              <a:lnSpc>
                <a:spcPct val="60000"/>
              </a:lnSpc>
              <a:buFont typeface="Calisto MT" charset="0"/>
              <a:buNone/>
              <a:defRPr/>
            </a:pPr>
            <a:r>
              <a:rPr lang="en-US" sz="2800" b="1" dirty="0" smtClean="0">
                <a:effectLst/>
                <a:latin typeface="Calibri"/>
                <a:cs typeface="Calibri"/>
              </a:rPr>
              <a:t>Under the leadership of the Principals, supporting students, </a:t>
            </a:r>
          </a:p>
          <a:p>
            <a:pPr marL="0" indent="0" eaLnBrk="1" hangingPunct="1">
              <a:lnSpc>
                <a:spcPct val="60000"/>
              </a:lnSpc>
              <a:buFont typeface="Calisto MT" charset="0"/>
              <a:buNone/>
              <a:defRPr/>
            </a:pPr>
            <a:r>
              <a:rPr lang="en-US" sz="2800" b="1" dirty="0" smtClean="0">
                <a:effectLst/>
                <a:latin typeface="Calibri"/>
                <a:cs typeface="Calibri"/>
              </a:rPr>
              <a:t>parents/guardians, school personnel and community members</a:t>
            </a:r>
            <a:r>
              <a:rPr lang="en-US" sz="2800" dirty="0" smtClean="0">
                <a:effectLst/>
                <a:latin typeface="Calibri"/>
                <a:cs typeface="Calibri"/>
              </a:rPr>
              <a:t>:</a:t>
            </a:r>
          </a:p>
          <a:p>
            <a:pPr marL="0" indent="0" eaLnBrk="1" hangingPunct="1">
              <a:lnSpc>
                <a:spcPct val="60000"/>
              </a:lnSpc>
              <a:buFont typeface="Calisto MT" charset="0"/>
              <a:buNone/>
              <a:defRPr/>
            </a:pPr>
            <a:endParaRPr lang="en-US" sz="2800" dirty="0" smtClean="0">
              <a:effectLst/>
              <a:latin typeface="Calibri"/>
              <a:cs typeface="Calibri"/>
            </a:endParaRPr>
          </a:p>
          <a:p>
            <a:pPr marL="0" indent="0" eaLnBrk="1" hangingPunct="1">
              <a:lnSpc>
                <a:spcPct val="60000"/>
              </a:lnSpc>
              <a:buFont typeface="Calisto MT" charset="0"/>
              <a:buNone/>
              <a:defRPr/>
            </a:pPr>
            <a:r>
              <a:rPr lang="en-US" sz="2800" dirty="0" smtClean="0">
                <a:effectLst/>
                <a:latin typeface="Calibri"/>
                <a:cs typeface="Calibri"/>
              </a:rPr>
              <a:t>1) Developing a shared vision about our school</a:t>
            </a:r>
          </a:p>
          <a:p>
            <a:pPr marL="0" indent="0" eaLnBrk="1" hangingPunct="1">
              <a:lnSpc>
                <a:spcPct val="60000"/>
              </a:lnSpc>
              <a:buFont typeface="Calisto MT" charset="0"/>
              <a:buNone/>
              <a:defRPr/>
            </a:pPr>
            <a:r>
              <a:rPr lang="en-US" sz="2800" dirty="0">
                <a:effectLst/>
                <a:latin typeface="Calibri"/>
                <a:cs typeface="Calibri"/>
              </a:rPr>
              <a:t> </a:t>
            </a:r>
            <a:r>
              <a:rPr lang="en-US" sz="2800" dirty="0" smtClean="0">
                <a:effectLst/>
                <a:latin typeface="Calibri"/>
                <a:cs typeface="Calibri"/>
              </a:rPr>
              <a:t>   </a:t>
            </a:r>
          </a:p>
          <a:p>
            <a:pPr marL="0" indent="0" eaLnBrk="1" hangingPunct="1">
              <a:lnSpc>
                <a:spcPct val="60000"/>
              </a:lnSpc>
              <a:buFont typeface="Calisto MT" charset="0"/>
              <a:buNone/>
              <a:defRPr/>
            </a:pPr>
            <a:r>
              <a:rPr lang="en-US" sz="2800" dirty="0" smtClean="0">
                <a:effectLst/>
                <a:latin typeface="Calibri"/>
                <a:cs typeface="Calibri"/>
              </a:rPr>
              <a:t>2) Understanding/evaluating current strengths and needs</a:t>
            </a:r>
          </a:p>
          <a:p>
            <a:pPr marL="0" indent="0" eaLnBrk="1" hangingPunct="1">
              <a:lnSpc>
                <a:spcPct val="60000"/>
              </a:lnSpc>
              <a:buFont typeface="Calisto MT" charset="0"/>
              <a:buNone/>
              <a:defRPr/>
            </a:pPr>
            <a:endParaRPr lang="en-US" sz="2800" dirty="0">
              <a:effectLst/>
              <a:latin typeface="Calibri"/>
              <a:cs typeface="Calibri"/>
            </a:endParaRPr>
          </a:p>
          <a:p>
            <a:pPr marL="0" indent="0" eaLnBrk="1" hangingPunct="1">
              <a:lnSpc>
                <a:spcPct val="60000"/>
              </a:lnSpc>
              <a:buFont typeface="Calisto MT" charset="0"/>
              <a:buNone/>
              <a:defRPr/>
            </a:pPr>
            <a:r>
              <a:rPr lang="en-US" sz="2800" dirty="0" smtClean="0">
                <a:effectLst/>
                <a:latin typeface="Calibri"/>
                <a:cs typeface="Calibri"/>
              </a:rPr>
              <a:t>3) Developing goals: Systemic, instructional and other wise</a:t>
            </a:r>
          </a:p>
          <a:p>
            <a:pPr marL="0" indent="0" eaLnBrk="1" hangingPunct="1">
              <a:lnSpc>
                <a:spcPct val="60000"/>
              </a:lnSpc>
              <a:buFont typeface="Calisto MT" charset="0"/>
              <a:buNone/>
              <a:defRPr/>
            </a:pPr>
            <a:endParaRPr lang="en-US" sz="2800" dirty="0" smtClean="0">
              <a:effectLst/>
              <a:latin typeface="Calibri"/>
              <a:cs typeface="Calibri"/>
            </a:endParaRPr>
          </a:p>
          <a:p>
            <a:pPr marL="0" indent="0" eaLnBrk="1" hangingPunct="1">
              <a:lnSpc>
                <a:spcPct val="60000"/>
              </a:lnSpc>
              <a:buFont typeface="Calisto MT" charset="0"/>
              <a:buNone/>
              <a:defRPr/>
            </a:pPr>
            <a:r>
              <a:rPr lang="en-US" sz="2800" dirty="0" smtClean="0">
                <a:effectLst/>
                <a:latin typeface="Calibri"/>
                <a:cs typeface="Calibri"/>
              </a:rPr>
              <a:t>4) Implementing them</a:t>
            </a:r>
          </a:p>
          <a:p>
            <a:pPr marL="0" indent="0" eaLnBrk="1" hangingPunct="1">
              <a:lnSpc>
                <a:spcPct val="60000"/>
              </a:lnSpc>
              <a:buFont typeface="Calisto MT" charset="0"/>
              <a:buNone/>
              <a:defRPr/>
            </a:pPr>
            <a:endParaRPr lang="en-US" sz="2800" dirty="0" smtClean="0">
              <a:effectLst/>
              <a:latin typeface="Calibri"/>
              <a:cs typeface="Calibri"/>
            </a:endParaRPr>
          </a:p>
          <a:p>
            <a:pPr marL="0" indent="0" eaLnBrk="1" hangingPunct="1">
              <a:lnSpc>
                <a:spcPct val="60000"/>
              </a:lnSpc>
              <a:buFont typeface="Calisto MT" charset="0"/>
              <a:buNone/>
              <a:defRPr/>
            </a:pPr>
            <a:r>
              <a:rPr lang="en-US" sz="2800" dirty="0" smtClean="0">
                <a:effectLst/>
                <a:latin typeface="Calibri"/>
                <a:cs typeface="Calibri"/>
              </a:rPr>
              <a:t>5) Learning from experience and revising goals</a:t>
            </a:r>
          </a:p>
          <a:p>
            <a:pPr marL="0" indent="0" eaLnBrk="1" hangingPunct="1">
              <a:lnSpc>
                <a:spcPct val="60000"/>
              </a:lnSpc>
              <a:buFont typeface="Calisto MT" charset="0"/>
              <a:buNone/>
              <a:defRPr/>
            </a:pPr>
            <a:endParaRPr lang="en-US" sz="2800" dirty="0" smtClean="0">
              <a:effectLst/>
              <a:latin typeface="Calibri"/>
              <a:cs typeface="Calibri"/>
            </a:endParaRPr>
          </a:p>
          <a:p>
            <a:pPr marL="0" indent="0" eaLnBrk="1" hangingPunct="1">
              <a:lnSpc>
                <a:spcPct val="60000"/>
              </a:lnSpc>
              <a:buFont typeface="Calisto MT" charset="0"/>
              <a:buNone/>
              <a:defRPr/>
            </a:pPr>
            <a:endParaRPr lang="en-US" sz="2800" dirty="0" smtClean="0">
              <a:effectLst/>
              <a:latin typeface="Calibri"/>
              <a:cs typeface="Calibri"/>
            </a:endParaRPr>
          </a:p>
          <a:p>
            <a:pPr eaLnBrk="1" hangingPunct="1">
              <a:lnSpc>
                <a:spcPct val="60000"/>
              </a:lnSpc>
              <a:buFont typeface="Wingdings" charset="0"/>
              <a:buNone/>
              <a:defRPr/>
            </a:pPr>
            <a:endParaRPr lang="en-US" sz="500" dirty="0">
              <a:effectLst>
                <a:outerShdw blurRad="38100" dist="38100" dir="2700000" algn="tl">
                  <a:srgbClr val="000000"/>
                </a:outerShdw>
              </a:effectLst>
              <a:latin typeface="Garamond" charset="0"/>
            </a:endParaRPr>
          </a:p>
          <a:p>
            <a:pPr eaLnBrk="1" hangingPunct="1">
              <a:lnSpc>
                <a:spcPct val="60000"/>
              </a:lnSpc>
              <a:buFont typeface="Wingdings" charset="0"/>
              <a:buNone/>
              <a:defRPr/>
            </a:pPr>
            <a:endParaRPr lang="en-US" sz="500" dirty="0">
              <a:effectLst>
                <a:outerShdw blurRad="38100" dist="38100" dir="2700000" algn="tl">
                  <a:srgbClr val="000000"/>
                </a:outerShdw>
              </a:effectLst>
              <a:latin typeface="Garamond" charset="0"/>
            </a:endParaRPr>
          </a:p>
          <a:p>
            <a:pPr eaLnBrk="1" hangingPunct="1">
              <a:lnSpc>
                <a:spcPct val="60000"/>
              </a:lnSpc>
              <a:buFont typeface="Calisto MT" charset="0"/>
              <a:buChar char="•"/>
              <a:defRPr/>
            </a:pPr>
            <a:endParaRPr lang="en-US" sz="500" dirty="0">
              <a:effectLst>
                <a:outerShdw blurRad="38100" dist="38100" dir="2700000" algn="tl">
                  <a:srgbClr val="000000"/>
                </a:outerShdw>
              </a:effectLst>
              <a:latin typeface="Garamond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339138" cy="838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/>
            </a:r>
            <a:br>
              <a:rPr lang="en-US" alt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</a:br>
            <a:r>
              <a:rPr lang="en-US" alt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School Climate Research</a:t>
            </a:r>
          </a:p>
        </p:txBody>
      </p:sp>
      <p:sp>
        <p:nvSpPr>
          <p:cNvPr id="3508227" name="Rectangle 3"/>
          <p:cNvSpPr>
            <a:spLocks noGrp="1" noChangeArrowheads="1"/>
          </p:cNvSpPr>
          <p:nvPr>
            <p:ph idx="1"/>
          </p:nvPr>
        </p:nvSpPr>
        <p:spPr>
          <a:xfrm>
            <a:off x="304800" y="1600200"/>
            <a:ext cx="8610600" cy="5105400"/>
          </a:xfrm>
        </p:spPr>
        <p:txBody>
          <a:bodyPr/>
          <a:lstStyle/>
          <a:p>
            <a:pPr marL="571500" indent="-571500" eaLnBrk="1" hangingPunct="1">
              <a:lnSpc>
                <a:spcPct val="90000"/>
              </a:lnSpc>
              <a:buFont typeface="Perpetua Titling MT" pitchFamily="18" charset="0"/>
              <a:buAutoNum type="romanUcPeriod"/>
              <a:defRPr/>
            </a:pPr>
            <a:r>
              <a:rPr lang="en-US" altLang="en-US" sz="2800" smtClean="0">
                <a:effectLst/>
                <a:latin typeface="Calibri" pitchFamily="34" charset="0"/>
                <a:ea typeface="ＭＳ Ｐゴシック" pitchFamily="34" charset="-128"/>
              </a:rPr>
              <a:t>Individual Experience</a:t>
            </a:r>
            <a:r>
              <a:rPr lang="en-US" altLang="en-US" sz="1700" smtClean="0">
                <a:effectLst/>
                <a:latin typeface="Calibri" pitchFamily="34" charset="0"/>
                <a:ea typeface="ＭＳ Ｐゴシック" pitchFamily="34" charset="-128"/>
              </a:rPr>
              <a:t>: Promoting a positive school climate effects students</a:t>
            </a:r>
            <a:r>
              <a:rPr lang="ja-JP" altLang="en-US" sz="1700" smtClean="0">
                <a:effectLst/>
                <a:latin typeface="Calibri" pitchFamily="34" charset="0"/>
                <a:ea typeface="ＭＳ Ｐゴシック" pitchFamily="34" charset="-128"/>
              </a:rPr>
              <a:t>’</a:t>
            </a:r>
            <a:r>
              <a:rPr lang="en-US" altLang="ja-JP" sz="1700" smtClean="0">
                <a:effectLst/>
                <a:latin typeface="Calibri" pitchFamily="34" charset="0"/>
                <a:ea typeface="ＭＳ Ｐゴシック" pitchFamily="34" charset="-128"/>
              </a:rPr>
              <a:t> self-esteem and self-concept.</a:t>
            </a:r>
            <a:endParaRPr lang="en-US" altLang="ja-JP" sz="2200" u="sng" smtClean="0">
              <a:effectLst/>
              <a:latin typeface="Calibri" pitchFamily="34" charset="0"/>
              <a:ea typeface="ＭＳ Ｐゴシック" pitchFamily="34" charset="-128"/>
            </a:endParaRPr>
          </a:p>
          <a:p>
            <a:pPr marL="571500" indent="-571500" eaLnBrk="1" hangingPunct="1">
              <a:lnSpc>
                <a:spcPct val="90000"/>
              </a:lnSpc>
              <a:buFont typeface="Perpetua Titling MT" pitchFamily="18" charset="0"/>
              <a:buAutoNum type="romanUcPeriod"/>
              <a:defRPr/>
            </a:pPr>
            <a:r>
              <a:rPr lang="en-US" altLang="en-US" sz="2800" smtClean="0">
                <a:effectLst/>
                <a:latin typeface="Calibri" pitchFamily="34" charset="0"/>
                <a:ea typeface="ＭＳ Ｐゴシック" pitchFamily="34" charset="-128"/>
              </a:rPr>
              <a:t>Risk Prevention and Health Promotion</a:t>
            </a:r>
            <a:r>
              <a:rPr lang="en-US" altLang="en-US" sz="2300" smtClean="0">
                <a:effectLst/>
                <a:latin typeface="Calibri" pitchFamily="34" charset="0"/>
                <a:ea typeface="ＭＳ Ｐゴシック" pitchFamily="34" charset="-128"/>
              </a:rPr>
              <a:t>:</a:t>
            </a:r>
            <a:r>
              <a:rPr lang="en-US" altLang="en-US" sz="2200" smtClean="0">
                <a:effectLst/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altLang="en-US" sz="1700" smtClean="0">
                <a:effectLst/>
                <a:latin typeface="Calibri" pitchFamily="34" charset="0"/>
                <a:ea typeface="ＭＳ Ｐゴシック" pitchFamily="34" charset="-128"/>
              </a:rPr>
              <a:t>Effective risk prevention and health promotion efforts are positively correlated with safe, caring, participatory and responsive school climate settings.</a:t>
            </a:r>
            <a:endParaRPr lang="en-US" altLang="en-US" sz="2300" smtClean="0">
              <a:effectLst/>
              <a:latin typeface="Calibri" pitchFamily="34" charset="0"/>
              <a:ea typeface="ＭＳ Ｐゴシック" pitchFamily="34" charset="-128"/>
            </a:endParaRPr>
          </a:p>
          <a:p>
            <a:pPr marL="571500" indent="-571500" eaLnBrk="1" hangingPunct="1">
              <a:lnSpc>
                <a:spcPct val="90000"/>
              </a:lnSpc>
              <a:buFont typeface="Perpetua Titling MT" pitchFamily="18" charset="0"/>
              <a:buAutoNum type="romanUcPeriod"/>
              <a:defRPr/>
            </a:pPr>
            <a:r>
              <a:rPr lang="en-US" altLang="en-US" sz="2800" smtClean="0">
                <a:effectLst/>
                <a:latin typeface="Calibri" pitchFamily="34" charset="0"/>
                <a:ea typeface="ＭＳ Ｐゴシック" pitchFamily="34" charset="-128"/>
              </a:rPr>
              <a:t>Academic Achievement</a:t>
            </a:r>
            <a:r>
              <a:rPr lang="en-US" altLang="en-US" sz="2300" smtClean="0">
                <a:effectLst/>
                <a:latin typeface="Calibri" pitchFamily="34" charset="0"/>
                <a:ea typeface="ＭＳ Ｐゴシック" pitchFamily="34" charset="-128"/>
              </a:rPr>
              <a:t>: </a:t>
            </a:r>
            <a:r>
              <a:rPr lang="en-US" altLang="en-US" sz="1700" smtClean="0">
                <a:effectLst/>
                <a:latin typeface="Calibri" pitchFamily="34" charset="0"/>
                <a:ea typeface="ＭＳ Ｐゴシック" pitchFamily="34" charset="-128"/>
              </a:rPr>
              <a:t>Student academic achievement is strongly correlated to a safe, caring and responsive school climate setting. Positive reinforcement and attentiveness improves student performance. </a:t>
            </a:r>
          </a:p>
          <a:p>
            <a:pPr marL="571500" indent="-571500" eaLnBrk="1" hangingPunct="1">
              <a:lnSpc>
                <a:spcPct val="90000"/>
              </a:lnSpc>
              <a:buFont typeface="Perpetua Titling MT" pitchFamily="18" charset="0"/>
              <a:buAutoNum type="romanUcPeriod"/>
              <a:defRPr/>
            </a:pPr>
            <a:r>
              <a:rPr lang="en-US" altLang="en-US" sz="2800" smtClean="0">
                <a:effectLst/>
                <a:latin typeface="Calibri" pitchFamily="34" charset="0"/>
                <a:ea typeface="ＭＳ Ｐゴシック" pitchFamily="34" charset="-128"/>
              </a:rPr>
              <a:t>Teacher Retention</a:t>
            </a:r>
            <a:r>
              <a:rPr lang="en-US" altLang="en-US" sz="2300" smtClean="0">
                <a:effectLst/>
                <a:latin typeface="Calibri" pitchFamily="34" charset="0"/>
                <a:ea typeface="ＭＳ Ｐゴシック" pitchFamily="34" charset="-128"/>
              </a:rPr>
              <a:t>: </a:t>
            </a:r>
            <a:r>
              <a:rPr lang="en-US" altLang="en-US" sz="1700" smtClean="0">
                <a:effectLst/>
                <a:latin typeface="Calibri" pitchFamily="34" charset="0"/>
                <a:ea typeface="ＭＳ Ｐゴシック" pitchFamily="34" charset="-128"/>
              </a:rPr>
              <a:t>Positive school climate is associated with greater teacher retention.</a:t>
            </a:r>
          </a:p>
          <a:p>
            <a:pPr marL="571500" indent="-571500" eaLnBrk="1" hangingPunct="1">
              <a:lnSpc>
                <a:spcPct val="90000"/>
              </a:lnSpc>
              <a:buFont typeface="Calisto MT" pitchFamily="18" charset="0"/>
              <a:buNone/>
              <a:defRPr/>
            </a:pPr>
            <a:r>
              <a:rPr lang="en-US" altLang="en-US" sz="1700" smtClean="0">
                <a:effectLst/>
                <a:latin typeface="Calibri" pitchFamily="34" charset="0"/>
                <a:ea typeface="ＭＳ Ｐゴシック" pitchFamily="34" charset="-128"/>
              </a:rPr>
              <a:t>(For a summary of this research, see: Thapa, Cohen, Guffey &amp; Higgins-D'Alessandro (2013).  A Review of School Climate Research, </a:t>
            </a:r>
            <a:r>
              <a:rPr lang="en-US" altLang="en-US" sz="1700" i="1" smtClean="0">
                <a:effectLst/>
                <a:latin typeface="Calibri" pitchFamily="34" charset="0"/>
                <a:ea typeface="ＭＳ Ｐゴシック" pitchFamily="34" charset="-128"/>
              </a:rPr>
              <a:t>Review of Educational Research</a:t>
            </a:r>
            <a:r>
              <a:rPr lang="en-US" altLang="en-US" sz="1700" smtClean="0">
                <a:effectLst/>
                <a:latin typeface="Calibri" pitchFamily="34" charset="0"/>
                <a:ea typeface="ＭＳ Ｐゴシック" pitchFamily="34" charset="-128"/>
              </a:rPr>
              <a:t>, </a:t>
            </a:r>
            <a:r>
              <a:rPr lang="en-US" altLang="en-US" sz="1800" i="1" smtClean="0">
                <a:effectLst/>
                <a:latin typeface="Calibri" pitchFamily="34" charset="0"/>
                <a:ea typeface="ＭＳ Ｐゴシック" pitchFamily="34" charset="-128"/>
              </a:rPr>
              <a:t>DOI: 10.3102/0034654313483907.)</a:t>
            </a:r>
            <a:endParaRPr lang="en-US" altLang="en-US" sz="180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508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508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508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5082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5082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08227" grpId="0" build="p" bldLvl="3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8991600" cy="8382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School climate matters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8991600" cy="5410200"/>
          </a:xfrm>
        </p:spPr>
        <p:txBody>
          <a:bodyPr/>
          <a:lstStyle/>
          <a:p>
            <a:pPr eaLnBrk="1" hangingPunct="1">
              <a:lnSpc>
                <a:spcPct val="60000"/>
              </a:lnSpc>
              <a:buFont typeface="Calisto MT" charset="0"/>
              <a:buChar char="•"/>
              <a:defRPr/>
            </a:pPr>
            <a:endParaRPr lang="en-US" sz="2800" dirty="0">
              <a:effectLst>
                <a:outerShdw blurRad="38100" dist="38100" dir="2700000" algn="tl">
                  <a:srgbClr val="000000"/>
                </a:outerShdw>
              </a:effectLst>
              <a:latin typeface="Calibri"/>
              <a:cs typeface="Calibri"/>
            </a:endParaRPr>
          </a:p>
          <a:p>
            <a:pPr eaLnBrk="1" hangingPunct="1">
              <a:lnSpc>
                <a:spcPct val="60000"/>
              </a:lnSpc>
              <a:buFont typeface="Wingdings" charset="2"/>
              <a:buChar char="v"/>
              <a:defRPr/>
            </a:pPr>
            <a:r>
              <a:rPr lang="en-US" sz="3000" dirty="0">
                <a:effectLst/>
                <a:latin typeface="Calibri"/>
                <a:cs typeface="Calibri"/>
              </a:rPr>
              <a:t> </a:t>
            </a:r>
            <a:r>
              <a:rPr lang="en-US" sz="3000" b="1" dirty="0" smtClean="0">
                <a:effectLst/>
                <a:latin typeface="Calibri"/>
                <a:cs typeface="Calibri"/>
              </a:rPr>
              <a:t>A paradox</a:t>
            </a:r>
            <a:r>
              <a:rPr lang="en-US" sz="3000" dirty="0" smtClean="0">
                <a:effectLst/>
                <a:latin typeface="Calibri"/>
                <a:cs typeface="Calibri"/>
              </a:rPr>
              <a:t>!</a:t>
            </a:r>
          </a:p>
          <a:p>
            <a:pPr marL="0" indent="0" eaLnBrk="1" hangingPunct="1">
              <a:lnSpc>
                <a:spcPct val="60000"/>
              </a:lnSpc>
              <a:buFont typeface="Calisto MT" charset="0"/>
              <a:buNone/>
              <a:defRPr/>
            </a:pPr>
            <a:endParaRPr lang="en-US" sz="3000" dirty="0" smtClean="0">
              <a:effectLst/>
              <a:latin typeface="Calibri"/>
              <a:cs typeface="Calibri"/>
            </a:endParaRPr>
          </a:p>
          <a:p>
            <a:pPr eaLnBrk="1" hangingPunct="1">
              <a:lnSpc>
                <a:spcPct val="60000"/>
              </a:lnSpc>
              <a:buFont typeface="Wingdings" charset="2"/>
              <a:buChar char="v"/>
              <a:defRPr/>
            </a:pPr>
            <a:r>
              <a:rPr lang="en-US" sz="3000" b="1" dirty="0" smtClean="0">
                <a:effectLst/>
                <a:latin typeface="Calibri"/>
                <a:cs typeface="Calibri"/>
              </a:rPr>
              <a:t> Growing recognition and support from</a:t>
            </a:r>
            <a:r>
              <a:rPr lang="en-US" sz="3000" dirty="0" smtClean="0">
                <a:effectLst/>
                <a:latin typeface="Calibri"/>
                <a:cs typeface="Calibri"/>
              </a:rPr>
              <a:t>:</a:t>
            </a:r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Char char="•"/>
              <a:defRPr/>
            </a:pPr>
            <a:r>
              <a:rPr lang="en-US" sz="3000" dirty="0" smtClean="0">
                <a:effectLst/>
                <a:latin typeface="Calibri"/>
                <a:cs typeface="Calibri"/>
              </a:rPr>
              <a:t>Federal agencies: US DOE, Justice, CDC, SAMPSA and IES </a:t>
            </a:r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effectLst/>
                <a:latin typeface="Calibri"/>
                <a:cs typeface="Calibri"/>
              </a:rPr>
              <a:t> </a:t>
            </a:r>
            <a:r>
              <a:rPr lang="en-US" sz="3000" dirty="0" smtClean="0">
                <a:effectLst/>
                <a:latin typeface="Calibri"/>
                <a:cs typeface="Calibri"/>
              </a:rPr>
              <a:t>State DOEs</a:t>
            </a:r>
          </a:p>
          <a:p>
            <a:pPr eaLnBrk="1" hangingPunct="1">
              <a:lnSpc>
                <a:spcPct val="60000"/>
              </a:lnSpc>
              <a:buFont typeface="Arial" panose="020B0604020202020204" pitchFamily="34" charset="0"/>
              <a:buChar char="•"/>
              <a:defRPr/>
            </a:pPr>
            <a:r>
              <a:rPr lang="en-US" sz="3000" dirty="0">
                <a:effectLst/>
                <a:latin typeface="Calibri"/>
                <a:cs typeface="Calibri"/>
              </a:rPr>
              <a:t> </a:t>
            </a:r>
            <a:r>
              <a:rPr lang="en-US" sz="3000" dirty="0" smtClean="0">
                <a:effectLst/>
                <a:latin typeface="Calibri"/>
                <a:cs typeface="Calibri"/>
              </a:rPr>
              <a:t>Districts: from Westbrook, Connecticut to Chicago</a:t>
            </a:r>
          </a:p>
          <a:p>
            <a:pPr marL="0" indent="0" eaLnBrk="1" hangingPunct="1">
              <a:lnSpc>
                <a:spcPct val="60000"/>
              </a:lnSpc>
              <a:buFont typeface="Calisto MT" charset="0"/>
              <a:buNone/>
              <a:defRPr/>
            </a:pPr>
            <a:endParaRPr lang="en-US" sz="3000" dirty="0" smtClean="0">
              <a:effectLst/>
              <a:latin typeface="Calibri"/>
              <a:cs typeface="Calibri"/>
            </a:endParaRPr>
          </a:p>
          <a:p>
            <a:pPr eaLnBrk="1" hangingPunct="1">
              <a:lnSpc>
                <a:spcPct val="60000"/>
              </a:lnSpc>
              <a:buFont typeface="Wingdings" charset="2"/>
              <a:buChar char="v"/>
              <a:defRPr/>
            </a:pPr>
            <a:r>
              <a:rPr lang="en-US" sz="3000" dirty="0" smtClean="0">
                <a:effectLst/>
                <a:latin typeface="Calibri"/>
                <a:cs typeface="Calibri"/>
              </a:rPr>
              <a:t> </a:t>
            </a:r>
            <a:r>
              <a:rPr lang="en-US" sz="3000" b="1" dirty="0" smtClean="0">
                <a:effectLst/>
                <a:latin typeface="Calibri"/>
                <a:cs typeface="Calibri"/>
              </a:rPr>
              <a:t>Great need for practice and policy guidelines</a:t>
            </a:r>
            <a:endParaRPr lang="en-US" sz="3000" b="1" dirty="0"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</a:endParaRPr>
          </a:p>
          <a:p>
            <a:pPr eaLnBrk="1" hangingPunct="1">
              <a:lnSpc>
                <a:spcPct val="60000"/>
              </a:lnSpc>
              <a:buFont typeface="Wingdings" charset="0"/>
              <a:buNone/>
              <a:defRPr/>
            </a:pPr>
            <a:endParaRPr lang="en-US" sz="500" dirty="0">
              <a:effectLst>
                <a:outerShdw blurRad="38100" dist="38100" dir="2700000" algn="tl">
                  <a:srgbClr val="000000"/>
                </a:outerShdw>
              </a:effectLst>
              <a:latin typeface="Garamond" charset="0"/>
            </a:endParaRPr>
          </a:p>
          <a:p>
            <a:pPr eaLnBrk="1" hangingPunct="1">
              <a:lnSpc>
                <a:spcPct val="60000"/>
              </a:lnSpc>
              <a:buFont typeface="Wingdings" charset="0"/>
              <a:buNone/>
              <a:defRPr/>
            </a:pPr>
            <a:endParaRPr lang="en-US" sz="500" dirty="0">
              <a:effectLst>
                <a:outerShdw blurRad="38100" dist="38100" dir="2700000" algn="tl">
                  <a:srgbClr val="000000"/>
                </a:outerShdw>
              </a:effectLst>
              <a:latin typeface="Garamond" charset="0"/>
            </a:endParaRPr>
          </a:p>
          <a:p>
            <a:pPr eaLnBrk="1" hangingPunct="1">
              <a:lnSpc>
                <a:spcPct val="60000"/>
              </a:lnSpc>
              <a:buFont typeface="Calisto MT" charset="0"/>
              <a:buChar char="•"/>
              <a:defRPr/>
            </a:pPr>
            <a:endParaRPr lang="en-US" sz="500" dirty="0">
              <a:effectLst>
                <a:outerShdw blurRad="38100" dist="38100" dir="2700000" algn="tl">
                  <a:srgbClr val="000000"/>
                </a:outerShdw>
              </a:effectLst>
              <a:latin typeface="Garamond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382000" cy="10414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School Climate Measurement</a:t>
            </a:r>
            <a:br>
              <a:rPr lang="en-US" altLang="en-US" sz="3200" smtClean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</a:br>
            <a:endParaRPr lang="en-US" altLang="en-US" sz="3200" smtClean="0"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34" charset="-128"/>
            </a:endParaRPr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 bwMode="auto">
          <a:xfrm>
            <a:off x="152400" y="1447800"/>
            <a:ext cx="8991600" cy="5410200"/>
          </a:xfrm>
        </p:spPr>
        <p:txBody>
          <a:bodyPr/>
          <a:lstStyle/>
          <a:p>
            <a:pPr eaLnBrk="1" hangingPunct="1">
              <a:lnSpc>
                <a:spcPct val="70000"/>
              </a:lnSpc>
              <a:buFont typeface="Wingdings" pitchFamily="2" charset="2"/>
              <a:buChar char="v"/>
            </a:pPr>
            <a:r>
              <a:rPr lang="en-US" altLang="en-US" sz="2800" smtClean="0">
                <a:effectLst/>
                <a:latin typeface="Calibri" pitchFamily="34" charset="0"/>
                <a:ea typeface="ＭＳ Ｐゴシック" pitchFamily="34" charset="-128"/>
              </a:rPr>
              <a:t> Today: Measurement practices focus on cognitive learning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v"/>
            </a:pPr>
            <a:r>
              <a:rPr lang="en-US" altLang="en-US" sz="2800" smtClean="0">
                <a:effectLst/>
                <a:latin typeface="Calibri" pitchFamily="34" charset="0"/>
                <a:ea typeface="ＭＳ Ｐゴシック" pitchFamily="34" charset="-128"/>
              </a:rPr>
              <a:t> School climate measurement: Recognizing the social, emotional and civic as well as intellectual and engage the whole community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v"/>
            </a:pPr>
            <a:r>
              <a:rPr lang="en-US" altLang="en-US" sz="2800" smtClean="0">
                <a:effectLst/>
                <a:latin typeface="Calibri" pitchFamily="34" charset="0"/>
                <a:ea typeface="ＭＳ Ｐゴシック" pitchFamily="34" charset="-128"/>
              </a:rPr>
              <a:t> Measurement: An engagement strategy as well as </a:t>
            </a:r>
          </a:p>
          <a:p>
            <a:pPr eaLnBrk="1" hangingPunct="1">
              <a:lnSpc>
                <a:spcPct val="70000"/>
              </a:lnSpc>
              <a:buFont typeface="Calisto MT" pitchFamily="18" charset="0"/>
              <a:buNone/>
            </a:pPr>
            <a:r>
              <a:rPr lang="en-US" altLang="en-US" sz="2800" smtClean="0">
                <a:effectLst/>
                <a:latin typeface="Calibri" pitchFamily="34" charset="0"/>
                <a:ea typeface="ＭＳ Ｐゴシック" pitchFamily="34" charset="-128"/>
              </a:rPr>
              <a:t>     benchmarking</a:t>
            </a:r>
          </a:p>
          <a:p>
            <a:pPr eaLnBrk="1" hangingPunct="1">
              <a:lnSpc>
                <a:spcPct val="70000"/>
              </a:lnSpc>
              <a:buFont typeface="Wingdings" pitchFamily="2" charset="2"/>
              <a:buChar char="v"/>
            </a:pPr>
            <a:r>
              <a:rPr lang="en-US" altLang="en-US" sz="2800" smtClean="0">
                <a:effectLst/>
                <a:latin typeface="Calibri" pitchFamily="34" charset="0"/>
                <a:ea typeface="ＭＳ Ｐゴシック" pitchFamily="34" charset="-128"/>
              </a:rPr>
              <a:t> Recommended: School climate surveys that are:</a:t>
            </a:r>
          </a:p>
          <a:p>
            <a:pPr eaLnBrk="1" hangingPunct="1">
              <a:lnSpc>
                <a:spcPct val="70000"/>
              </a:lnSpc>
              <a:buFont typeface="Arial" charset="0"/>
              <a:buChar char="•"/>
            </a:pPr>
            <a:r>
              <a:rPr lang="en-US" altLang="en-US" sz="2000" smtClean="0">
                <a:effectLst/>
                <a:latin typeface="Calibri" pitchFamily="34" charset="0"/>
                <a:ea typeface="ＭＳ Ｐゴシック" pitchFamily="34" charset="-128"/>
              </a:rPr>
              <a:t> Reliable and valid</a:t>
            </a:r>
          </a:p>
          <a:p>
            <a:pPr eaLnBrk="1" hangingPunct="1">
              <a:lnSpc>
                <a:spcPct val="70000"/>
              </a:lnSpc>
              <a:buFont typeface="Arial" charset="0"/>
              <a:buChar char="•"/>
            </a:pPr>
            <a:r>
              <a:rPr lang="en-US" altLang="en-US" sz="2000" smtClean="0">
                <a:effectLst/>
                <a:latin typeface="Calibri" pitchFamily="34" charset="0"/>
                <a:ea typeface="ＭＳ Ｐゴシック" pitchFamily="34" charset="-128"/>
              </a:rPr>
              <a:t> Recognize student, parent/guardians, school personnel and community “voice”</a:t>
            </a:r>
          </a:p>
          <a:p>
            <a:pPr eaLnBrk="1" hangingPunct="1">
              <a:lnSpc>
                <a:spcPct val="70000"/>
              </a:lnSpc>
              <a:buFont typeface="Arial" charset="0"/>
              <a:buChar char="•"/>
            </a:pPr>
            <a:r>
              <a:rPr lang="en-US" altLang="en-US" sz="2000" smtClean="0">
                <a:effectLst/>
                <a:latin typeface="Calibri" pitchFamily="34" charset="0"/>
                <a:ea typeface="ＭＳ Ｐゴシック" pitchFamily="34" charset="-128"/>
              </a:rPr>
              <a:t> Can be completed in under 20 minutes</a:t>
            </a:r>
          </a:p>
          <a:p>
            <a:pPr eaLnBrk="1" hangingPunct="1">
              <a:lnSpc>
                <a:spcPct val="70000"/>
              </a:lnSpc>
              <a:buFont typeface="Arial" charset="0"/>
              <a:buChar char="•"/>
            </a:pPr>
            <a:r>
              <a:rPr lang="en-US" altLang="en-US" sz="2000" smtClean="0">
                <a:effectLst/>
                <a:latin typeface="Calibri" pitchFamily="34" charset="0"/>
                <a:ea typeface="ＭＳ Ｐゴシック" pitchFamily="34" charset="-128"/>
              </a:rPr>
              <a:t> Linked to realistic systemic and instructional improvement plans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89038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en-US" altLang="en-US" sz="3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itchFamily="34" charset="-128"/>
              </a:rPr>
              <a:t>Policy trends</a:t>
            </a:r>
            <a:endParaRPr lang="en-US" altLang="en-US" sz="2800" dirty="0" smtClean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itchFamily="34" charset="-128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0" y="1524000"/>
            <a:ext cx="9067800" cy="53340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altLang="en-US" b="1" smtClean="0">
                <a:effectLst/>
                <a:latin typeface="Calibri" pitchFamily="34" charset="0"/>
                <a:ea typeface="ＭＳ Ｐゴシック" pitchFamily="34" charset="-128"/>
              </a:rPr>
              <a:t> Growing interest in school climate standards and laws that support engaging the “whole village” in the continuous process of improvement</a:t>
            </a:r>
          </a:p>
          <a:p>
            <a:pPr>
              <a:lnSpc>
                <a:spcPct val="80000"/>
              </a:lnSpc>
              <a:buFont typeface="Wingdings" pitchFamily="2" charset="2"/>
              <a:buChar char="v"/>
              <a:defRPr/>
            </a:pPr>
            <a:r>
              <a:rPr lang="en-US" altLang="en-US" b="1" smtClean="0">
                <a:effectLst/>
                <a:latin typeface="Calibri" pitchFamily="34" charset="0"/>
                <a:ea typeface="ＭＳ Ｐゴシック" pitchFamily="34" charset="-128"/>
              </a:rPr>
              <a:t> National School Climate Standards: Benchmarks to promote effective teaching, learning and comprehensive school improvement </a:t>
            </a:r>
            <a:r>
              <a:rPr lang="en-US" altLang="en-US" smtClean="0">
                <a:effectLst/>
                <a:latin typeface="Calibri" pitchFamily="34" charset="0"/>
                <a:ea typeface="ＭＳ Ｐゴシック" pitchFamily="34" charset="-128"/>
              </a:rPr>
              <a:t>(Appendix A) (www.schoolclimate.org/climate/standards.php)</a:t>
            </a:r>
          </a:p>
          <a:p>
            <a:pPr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en-US" altLang="en-US" sz="2000" smtClean="0">
                <a:effectLst/>
                <a:latin typeface="Calibri" pitchFamily="34" charset="0"/>
                <a:ea typeface="ＭＳ Ｐゴシック" pitchFamily="34" charset="-128"/>
              </a:rPr>
              <a:t>Five Standards that support school communities addressing three essential questions:</a:t>
            </a:r>
          </a:p>
          <a:p>
            <a:pPr marL="809625" lvl="1" indent="-514350" eaLnBrk="1" hangingPunct="1">
              <a:lnSpc>
                <a:spcPct val="80000"/>
              </a:lnSpc>
              <a:buClrTx/>
              <a:buFont typeface="Arial" pitchFamily="34" charset="0"/>
              <a:buAutoNum type="arabicParenBoth"/>
              <a:defRPr/>
            </a:pPr>
            <a:r>
              <a:rPr lang="en-US" altLang="en-US" sz="2000" smtClean="0">
                <a:solidFill>
                  <a:srgbClr val="333333"/>
                </a:solidFill>
                <a:effectLst/>
                <a:latin typeface="Calibri" pitchFamily="34" charset="0"/>
                <a:ea typeface="ＭＳ Ｐゴシック" pitchFamily="34" charset="-128"/>
              </a:rPr>
              <a:t>What kind of school do you want yours to be?</a:t>
            </a:r>
          </a:p>
          <a:p>
            <a:pPr marL="809625" lvl="1" indent="-514350" eaLnBrk="1" hangingPunct="1">
              <a:lnSpc>
                <a:spcPct val="80000"/>
              </a:lnSpc>
              <a:buClrTx/>
              <a:buFont typeface="Arial" pitchFamily="34" charset="0"/>
              <a:buAutoNum type="arabicParenBoth"/>
              <a:defRPr/>
            </a:pPr>
            <a:r>
              <a:rPr lang="en-US" altLang="en-US" sz="2000" smtClean="0">
                <a:solidFill>
                  <a:srgbClr val="333333"/>
                </a:solidFill>
                <a:effectLst/>
                <a:latin typeface="Calibri" pitchFamily="34" charset="0"/>
                <a:ea typeface="ＭＳ Ｐゴシック" pitchFamily="34" charset="-128"/>
              </a:rPr>
              <a:t>Given this vision, what policies, rules and supports do we need?</a:t>
            </a:r>
          </a:p>
          <a:p>
            <a:pPr marL="809625" lvl="1" indent="-514350" eaLnBrk="1" hangingPunct="1">
              <a:lnSpc>
                <a:spcPct val="80000"/>
              </a:lnSpc>
              <a:buClrTx/>
              <a:buFont typeface="Arial" pitchFamily="34" charset="0"/>
              <a:buAutoNum type="arabicParenBoth"/>
              <a:defRPr/>
            </a:pPr>
            <a:r>
              <a:rPr lang="en-US" altLang="en-US" sz="2000" smtClean="0">
                <a:solidFill>
                  <a:srgbClr val="333333"/>
                </a:solidFill>
                <a:effectLst/>
                <a:latin typeface="Calibri" pitchFamily="34" charset="0"/>
                <a:ea typeface="ＭＳ Ｐゴシック" pitchFamily="34" charset="-128"/>
              </a:rPr>
              <a:t>What practices – educational, risk prevention and health-mental health  promotion – do we need to actualize our “vision” and polices?</a:t>
            </a:r>
          </a:p>
          <a:p>
            <a:pPr>
              <a:lnSpc>
                <a:spcPct val="60000"/>
              </a:lnSpc>
              <a:buFont typeface="Calisto MT" pitchFamily="18" charset="0"/>
              <a:buNone/>
              <a:defRPr/>
            </a:pPr>
            <a:endParaRPr lang="en-US" altLang="en-US" sz="2000" smtClean="0">
              <a:effectLst/>
              <a:latin typeface="Calibri" pitchFamily="34" charset="0"/>
              <a:ea typeface="ＭＳ Ｐゴシック" pitchFamily="34" charset="-128"/>
            </a:endParaRPr>
          </a:p>
          <a:p>
            <a:pPr eaLnBrk="1" hangingPunct="1">
              <a:lnSpc>
                <a:spcPct val="20000"/>
              </a:lnSpc>
              <a:buFont typeface="Calisto MT" pitchFamily="18" charset="0"/>
              <a:buNone/>
              <a:defRPr/>
            </a:pPr>
            <a:endParaRPr lang="en-US" altLang="en-US" sz="100" smtClean="0">
              <a:effectLst>
                <a:outerShdw blurRad="38100" dist="38100" dir="2700000" algn="tl">
                  <a:srgbClr val="000000"/>
                </a:outerShdw>
              </a:effectLst>
              <a:latin typeface="Calibri" pitchFamily="34" charset="0"/>
              <a:ea typeface="ＭＳ Ｐゴシック" pitchFamily="34" charset="-128"/>
            </a:endParaRPr>
          </a:p>
          <a:p>
            <a:pPr marL="809625" lvl="1" indent="-514350" eaLnBrk="1" hangingPunct="1">
              <a:lnSpc>
                <a:spcPct val="20000"/>
              </a:lnSpc>
              <a:buFont typeface="Arial" pitchFamily="34" charset="0"/>
              <a:buNone/>
              <a:defRPr/>
            </a:pPr>
            <a:r>
              <a:rPr lang="en-US" altLang="en-US" sz="100" smtClean="0">
                <a:effectLst>
                  <a:outerShdw blurRad="38100" dist="38100" dir="2700000" algn="tl">
                    <a:srgbClr val="000000"/>
                  </a:outerShdw>
                </a:effectLst>
                <a:latin typeface="Calibri" pitchFamily="34" charset="0"/>
                <a:ea typeface="ＭＳ Ｐゴシック" pitchFamily="34" charset="-128"/>
              </a:rPr>
              <a:t>										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LMS_PUBLISH" val="No"/>
  <p:tag name="ARTICULATE_TEMPLATE" val="Full sidebar with toolbar"/>
  <p:tag name="PRESENTER" val="Katherine Horton"/>
  <p:tag name="PRESENTER_TITLE" val="VP"/>
  <p:tag name="PRESENTER_EMAIL" val="kit@horton.com"/>
  <p:tag name="PRESENTER_PIC" val="D:\junk\KitInRed_2x2.jpg"/>
  <p:tag name="PRESENTER_PIC_MODE" val="0"/>
  <p:tag name="LOGO_PIC_MODE" val="1"/>
  <p:tag name="PRESENTATION_TITLE" val="Colortest"/>
  <p:tag name="LASTPUBLISHED" val="E:\Kits_Projects\ppt_elearning_templates\Colortest\index.html"/>
  <p:tag name="LMS_PROTOCOL_METHOD" val=" "/>
  <p:tag name="LMS_PROTOCOL_VERSION" val=" 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ecedent">
  <a:themeElements>
    <a:clrScheme name="Custom 1">
      <a:dk1>
        <a:srgbClr val="921F07"/>
      </a:dk1>
      <a:lt1>
        <a:sysClr val="window" lastClr="FFFFFF"/>
      </a:lt1>
      <a:dk2>
        <a:srgbClr val="333333"/>
      </a:dk2>
      <a:lt2>
        <a:srgbClr val="E5E5D3"/>
      </a:lt2>
      <a:accent1>
        <a:srgbClr val="993232"/>
      </a:accent1>
      <a:accent2>
        <a:srgbClr val="9B6C34"/>
      </a:accent2>
      <a:accent3>
        <a:srgbClr val="736C5D"/>
      </a:accent3>
      <a:accent4>
        <a:srgbClr val="C9972B"/>
      </a:accent4>
      <a:accent5>
        <a:srgbClr val="C95F2B"/>
      </a:accent5>
      <a:accent6>
        <a:srgbClr val="8F7A05"/>
      </a:accent6>
      <a:hlink>
        <a:srgbClr val="933926"/>
      </a:hlink>
      <a:folHlink>
        <a:srgbClr val="916019"/>
      </a:folHlink>
    </a:clrScheme>
    <a:fontScheme name="Precedent">
      <a:majorFont>
        <a:latin typeface="Perpetua Titling MT"/>
        <a:ea typeface=""/>
        <a:cs typeface=""/>
        <a:font script="Jpan" typeface="ＭＳ Ｐ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Ｐ明朝"/>
        <a:font script="Hans" typeface="宋体"/>
        <a:font script="Hant" typeface="新細明體"/>
      </a:minorFont>
    </a:fontScheme>
    <a:fmtScheme name="Precedent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tint val="100000"/>
                <a:shade val="30000"/>
                <a:satMod val="135000"/>
              </a:schemeClr>
            </a:gs>
          </a:gsLst>
          <a:path path="circle">
            <a:fillToRect l="70000" t="10000" b="7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10000"/>
                <a:satMod val="135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101600" dist="25400" dir="4800000" sx="103000" sy="103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l">
              <a:rot lat="0" lon="0" rev="3000000"/>
            </a:lightRig>
          </a:scene3d>
          <a:sp3d prstMaterial="softEdge">
            <a:bevelT w="0" h="0"/>
          </a:sp3d>
        </a:effectStyle>
        <a:effectStyle>
          <a:effectLst>
            <a:innerShdw blurRad="127000" dist="38100" dir="13200000">
              <a:srgbClr val="000000">
                <a:alpha val="75000"/>
              </a:srgbClr>
            </a:innerShdw>
            <a:outerShdw blurRad="38100" dist="12700" dir="1800000" sx="101000" sy="101000" rotWithShape="0">
              <a:srgbClr val="000000">
                <a:alpha val="40000"/>
              </a:srgbClr>
            </a:outerShdw>
            <a:reflection blurRad="127000" stA="25000" endPos="30000" dist="127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12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90000"/>
                <a:satMod val="135000"/>
              </a:schemeClr>
            </a:gs>
            <a:gs pos="100000">
              <a:schemeClr val="phClr">
                <a:shade val="30000"/>
                <a:satMod val="150000"/>
              </a:schemeClr>
            </a:gs>
          </a:gsLst>
          <a:path path="circle">
            <a:fillToRect t="10000" r="70000" b="70000"/>
          </a:path>
        </a:gradFill>
        <a:blipFill rotWithShape="1">
          <a:blip xmlns:r="http://schemas.openxmlformats.org/officeDocument/2006/relationships" r:embed="rId2">
            <a:duotone>
              <a:schemeClr val="phClr">
                <a:shade val="10000"/>
                <a:satMod val="130000"/>
                <a:lumMod val="80000"/>
              </a:schemeClr>
              <a:schemeClr val="phClr">
                <a:satMod val="150000"/>
                <a:lumMod val="11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9082</TotalTime>
  <Words>1617</Words>
  <Application>Microsoft Office PowerPoint</Application>
  <PresentationFormat>On-screen Show (4:3)</PresentationFormat>
  <Paragraphs>186</Paragraphs>
  <Slides>15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</vt:lpstr>
      <vt:lpstr>ＭＳ Ｐゴシック</vt:lpstr>
      <vt:lpstr>Perpetua Titling MT</vt:lpstr>
      <vt:lpstr>Calisto MT</vt:lpstr>
      <vt:lpstr>Calibri</vt:lpstr>
      <vt:lpstr>Wingdings</vt:lpstr>
      <vt:lpstr>Garamond</vt:lpstr>
      <vt:lpstr>Precedent</vt:lpstr>
      <vt:lpstr>    School climate reform:  A Drop Out Prevention Strategy that Mobilizes the “whole village” to support the “whole child”   </vt:lpstr>
      <vt:lpstr>School climate reform: Past and current efforts</vt:lpstr>
      <vt:lpstr>School Improvement Research: helpful and less helpful “Drivers” of change*</vt:lpstr>
      <vt:lpstr>The School Climate Improvement Process:  A democratically informed continuous process of learning and improvement </vt:lpstr>
      <vt:lpstr>School climate improvement process</vt:lpstr>
      <vt:lpstr> School Climate Research</vt:lpstr>
      <vt:lpstr>School climate matters</vt:lpstr>
      <vt:lpstr>School Climate Measurement </vt:lpstr>
      <vt:lpstr>Policy trends</vt:lpstr>
      <vt:lpstr>School Climate Practice trends </vt:lpstr>
      <vt:lpstr>PBIS &amp; School Climate  process: Similar and/or different? </vt:lpstr>
      <vt:lpstr>Barriers and Challenges </vt:lpstr>
      <vt:lpstr>What can you do?  Policy efforts that support the whole child and the whole village</vt:lpstr>
      <vt:lpstr>What can you do?  (Cont.)  </vt:lpstr>
      <vt:lpstr>Let us Keep Learning Together</vt:lpstr>
    </vt:vector>
  </TitlesOfParts>
  <Company>CSEE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Bringing SEL to a New Level of Development</dc:title>
  <dc:creator>Charlotte Pope</dc:creator>
  <cp:lastModifiedBy>Toni Lang</cp:lastModifiedBy>
  <cp:revision>825</cp:revision>
  <cp:lastPrinted>2006-10-12T16:15:33Z</cp:lastPrinted>
  <dcterms:created xsi:type="dcterms:W3CDTF">2011-10-20T01:24:43Z</dcterms:created>
  <dcterms:modified xsi:type="dcterms:W3CDTF">2014-05-12T16:54:36Z</dcterms:modified>
</cp:coreProperties>
</file>