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3" r:id="rId1"/>
    <p:sldMasterId id="2147483806" r:id="rId2"/>
  </p:sldMasterIdLst>
  <p:notesMasterIdLst>
    <p:notesMasterId r:id="rId13"/>
  </p:notesMasterIdLst>
  <p:handoutMasterIdLst>
    <p:handoutMasterId r:id="rId14"/>
  </p:handoutMasterIdLst>
  <p:sldIdLst>
    <p:sldId id="256" r:id="rId3"/>
    <p:sldId id="338" r:id="rId4"/>
    <p:sldId id="337" r:id="rId5"/>
    <p:sldId id="347" r:id="rId6"/>
    <p:sldId id="260" r:id="rId7"/>
    <p:sldId id="261" r:id="rId8"/>
    <p:sldId id="262" r:id="rId9"/>
    <p:sldId id="324" r:id="rId10"/>
    <p:sldId id="330" r:id="rId11"/>
    <p:sldId id="336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90" autoAdjust="0"/>
    <p:restoredTop sz="79699" autoAdjust="0"/>
  </p:normalViewPr>
  <p:slideViewPr>
    <p:cSldViewPr snapToGrid="0">
      <p:cViewPr>
        <p:scale>
          <a:sx n="70" d="100"/>
          <a:sy n="70" d="100"/>
        </p:scale>
        <p:origin x="-307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1445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67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67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3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/>
            </a:lvl1pPr>
          </a:lstStyle>
          <a:p>
            <a:pPr>
              <a:defRPr/>
            </a:pPr>
            <a:fld id="{3615AD3A-8682-4FF0-BD62-7AE5BDB6BB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41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67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8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67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3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/>
            </a:lvl1pPr>
          </a:lstStyle>
          <a:p>
            <a:pPr>
              <a:defRPr/>
            </a:pPr>
            <a:fld id="{7CAAC6C9-184A-47F9-A125-2078540058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14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20DF5-A53C-485F-A310-3338F7E2BEE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Kids, just like</a:t>
            </a:r>
            <a:r>
              <a:rPr lang="en-US" baseline="0" dirty="0" smtClean="0"/>
              <a:t> adults, don’t show up at school automatically ready to learn.  They bring with them all sorts of baggage and issues that are getting in the way of good learning.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25799-205C-421A-B4BF-9837E140C2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46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AAC6C9-184A-47F9-A125-20785400586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CF8B9-6D9B-4EAA-9A4E-CC112ECE0C91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6</a:t>
            </a:fld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AAC6C9-184A-47F9-A125-20785400586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E8CD8-95F6-4174-ABB1-EA11C498204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1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4D625-7F64-4244-A24B-F39DF747393E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9</a:t>
            </a:fld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D39E9-BFD1-406B-A19A-930DE19B79D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" y="0"/>
            <a:ext cx="4271749" cy="4476466"/>
          </a:xfrm>
          <a:prstGeom prst="rect">
            <a:avLst/>
          </a:prstGeom>
          <a:solidFill>
            <a:srgbClr val="EA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743200"/>
            <a:ext cx="1047749" cy="1714500"/>
          </a:xfrm>
          <a:prstGeom prst="rect">
            <a:avLst/>
          </a:prstGeom>
          <a:solidFill>
            <a:srgbClr val="016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271748" y="0"/>
            <a:ext cx="4872251" cy="2688336"/>
          </a:xfrm>
          <a:prstGeom prst="rect">
            <a:avLst/>
          </a:prstGeom>
          <a:solidFill>
            <a:srgbClr val="016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4171979"/>
            <a:ext cx="9144000" cy="2688336"/>
          </a:xfrm>
          <a:prstGeom prst="rect">
            <a:avLst/>
          </a:prstGeom>
          <a:solidFill>
            <a:srgbClr val="EA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boy on blue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537960" y="0"/>
            <a:ext cx="2606040" cy="470847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81390" y="873458"/>
            <a:ext cx="6182435" cy="4230805"/>
          </a:xfrm>
          <a:prstGeom prst="rect">
            <a:avLst/>
          </a:prstGeom>
          <a:solidFill>
            <a:srgbClr val="BED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71979"/>
            <a:ext cx="2606040" cy="26883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390" y="1815840"/>
            <a:ext cx="6182435" cy="2346041"/>
          </a:xfrm>
        </p:spPr>
        <p:txBody>
          <a:bodyPr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4000" b="1" kern="12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dirty="0" smtClean="0"/>
              <a:t>Click to enter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95600" y="5257800"/>
            <a:ext cx="5943600" cy="1371600"/>
          </a:xfrm>
        </p:spPr>
        <p:txBody>
          <a:bodyPr anchor="b">
            <a:noAutofit/>
          </a:bodyPr>
          <a:lstStyle>
            <a:lvl1pPr marL="0" indent="0" algn="r" rtl="0" fontAlgn="base">
              <a:spcBef>
                <a:spcPct val="0"/>
              </a:spcBef>
              <a:spcAft>
                <a:spcPct val="0"/>
              </a:spcAft>
              <a:buNone/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enter Presenter Name &amp; Title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4284755"/>
            <a:ext cx="2130552" cy="2462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6262577"/>
            <a:ext cx="9144000" cy="5954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5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81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56880" y="358140"/>
            <a:ext cx="960120" cy="960120"/>
          </a:xfrm>
          <a:prstGeom prst="rect">
            <a:avLst/>
          </a:prstGeom>
        </p:spPr>
      </p:pic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7962900" y="152400"/>
            <a:ext cx="0" cy="1371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0" hangingPunct="0">
              <a:defRPr/>
            </a:pPr>
            <a:endParaRPr lang="en-US" dirty="0">
              <a:latin typeface="+mn-lt"/>
              <a:ea typeface="ＭＳ Ｐゴシック" pitchFamily="-60" charset="-128"/>
              <a:cs typeface="ＭＳ Ｐゴシック" pitchFamily="-6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1957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84307" y="5363072"/>
            <a:ext cx="7211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16" charset="2"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  <a:ea typeface="ＭＳ Ｐゴシック" pitchFamily="16" charset="-128"/>
              </a:rPr>
              <a:t>nationalcenterforcommunityschools.org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488" y="457200"/>
            <a:ext cx="3374136" cy="39002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9FDFE"/>
              </a:clrFrom>
              <a:clrTo>
                <a:srgbClr val="F9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48" y="5029200"/>
            <a:ext cx="5897880" cy="370649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143000" y="6172200"/>
            <a:ext cx="7053263" cy="4572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62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60" charset="0"/>
              <a:ea typeface="ＭＳ Ｐゴシック" pitchFamily="-60" charset="-128"/>
              <a:cs typeface="ＭＳ Ｐゴシック" pitchFamily="-60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</p:spPr>
        <p:txBody>
          <a:bodyPr anchor="ctr" anchorCtr="0"/>
          <a:lstStyle>
            <a:lvl1pPr marL="0" indent="0" algn="ctr">
              <a:buNone/>
              <a:defRPr sz="4000" b="1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" y="0"/>
            <a:ext cx="4271749" cy="4476466"/>
          </a:xfrm>
          <a:prstGeom prst="rect">
            <a:avLst/>
          </a:prstGeom>
          <a:solidFill>
            <a:srgbClr val="EA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743200"/>
            <a:ext cx="1047749" cy="1714500"/>
          </a:xfrm>
          <a:prstGeom prst="rect">
            <a:avLst/>
          </a:prstGeom>
          <a:solidFill>
            <a:srgbClr val="016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71748" y="0"/>
            <a:ext cx="4872251" cy="2688336"/>
          </a:xfrm>
          <a:prstGeom prst="rect">
            <a:avLst/>
          </a:prstGeom>
          <a:solidFill>
            <a:srgbClr val="016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171979"/>
            <a:ext cx="9144000" cy="2688336"/>
          </a:xfrm>
          <a:prstGeom prst="rect">
            <a:avLst/>
          </a:prstGeom>
          <a:solidFill>
            <a:srgbClr val="EA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 descr="boy on blue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537960" y="0"/>
            <a:ext cx="2606040" cy="470847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81390" y="873458"/>
            <a:ext cx="6182435" cy="4230805"/>
          </a:xfrm>
          <a:prstGeom prst="rect">
            <a:avLst/>
          </a:prstGeom>
          <a:solidFill>
            <a:srgbClr val="BED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171979"/>
            <a:ext cx="2606040" cy="26883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390" y="1815840"/>
            <a:ext cx="6182435" cy="2346041"/>
          </a:xfrm>
        </p:spPr>
        <p:txBody>
          <a:bodyPr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4000" b="1" kern="12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dirty="0" smtClean="0"/>
              <a:t>Click to enter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95600" y="5257800"/>
            <a:ext cx="5943600" cy="1371600"/>
          </a:xfrm>
        </p:spPr>
        <p:txBody>
          <a:bodyPr anchor="b">
            <a:noAutofit/>
          </a:bodyPr>
          <a:lstStyle>
            <a:lvl1pPr marL="0" indent="0" algn="r" rtl="0" fontAlgn="base">
              <a:spcBef>
                <a:spcPct val="0"/>
              </a:spcBef>
              <a:spcAft>
                <a:spcPct val="0"/>
              </a:spcAft>
              <a:buNone/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enter Presenter Name &amp; Title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4284755"/>
            <a:ext cx="2130552" cy="2462784"/>
          </a:xfrm>
          <a:prstGeom prst="rect">
            <a:avLst/>
          </a:prstGeom>
        </p:spPr>
      </p:pic>
      <p:grpSp>
        <p:nvGrpSpPr>
          <p:cNvPr id="15" name="Group 8"/>
          <p:cNvGrpSpPr>
            <a:grpSpLocks/>
          </p:cNvGrpSpPr>
          <p:nvPr userDrawn="1"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1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2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3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3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4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4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4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4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4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  <p:sp>
          <p:nvSpPr>
            <p:cNvPr id="4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white"/>
                </a:solidFill>
                <a:ea typeface="ＭＳ Ｐゴシック" pitchFamily="4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3659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92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199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7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959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959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5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70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60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70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74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21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3132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9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2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199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" r="220"/>
          <a:stretch/>
        </p:blipFill>
        <p:spPr>
          <a:xfrm>
            <a:off x="8056880" y="358140"/>
            <a:ext cx="960120" cy="960120"/>
          </a:xfrm>
          <a:prstGeom prst="rect">
            <a:avLst/>
          </a:prstGeom>
        </p:spPr>
      </p:pic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7962900" y="152400"/>
            <a:ext cx="0" cy="137160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ea typeface="ＭＳ Ｐゴシック" pitchFamily="-60" charset="-128"/>
              <a:cs typeface="ＭＳ Ｐゴシック" pitchFamily="-6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7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4307" y="5363072"/>
            <a:ext cx="7211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16" charset="2"/>
              <a:buNone/>
            </a:pPr>
            <a:r>
              <a:rPr lang="en-US" sz="2800" b="1" dirty="0" smtClean="0">
                <a:solidFill>
                  <a:srgbClr val="EA6F34"/>
                </a:solidFill>
                <a:latin typeface="Calibri" pitchFamily="34" charset="0"/>
                <a:ea typeface="ＭＳ Ｐゴシック" pitchFamily="16" charset="-128"/>
              </a:rPr>
              <a:t>nationalcenterforcommunityschools.org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488" y="457200"/>
            <a:ext cx="3374136" cy="39002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9FDFE"/>
              </a:clrFrom>
              <a:clrTo>
                <a:srgbClr val="F9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48" y="5029200"/>
            <a:ext cx="5897880" cy="370649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143000" y="6172200"/>
            <a:ext cx="7053263" cy="4572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4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959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959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9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7962900" y="152400"/>
            <a:ext cx="0" cy="13716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0" hangingPunct="0">
              <a:defRPr/>
            </a:pPr>
            <a:endParaRPr lang="en-US" dirty="0">
              <a:latin typeface="+mn-lt"/>
              <a:ea typeface="ＭＳ Ｐゴシック" pitchFamily="-60" charset="-128"/>
              <a:cs typeface="ＭＳ Ｐゴシック" pitchFamily="-60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8" y="6416040"/>
            <a:ext cx="2244664" cy="36576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834640" y="6507480"/>
            <a:ext cx="6309360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507480"/>
            <a:ext cx="36576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880" y="358140"/>
            <a:ext cx="960120" cy="96012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805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802" r:id="rId16"/>
    <p:sldLayoutId id="2147483804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"/>
        <a:defRPr sz="32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•"/>
        <a:defRPr sz="28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4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7962900" y="152400"/>
            <a:ext cx="0" cy="13716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ea typeface="ＭＳ Ｐゴシック" pitchFamily="-60" charset="-128"/>
              <a:cs typeface="ＭＳ Ｐゴシック" pitchFamily="-60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8" y="6416040"/>
            <a:ext cx="2244664" cy="36576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834640" y="6507480"/>
            <a:ext cx="6309360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507480"/>
            <a:ext cx="36576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880" y="358140"/>
            <a:ext cx="960120" cy="9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01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"/>
        <a:defRPr sz="32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•"/>
        <a:defRPr sz="28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4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1390" y="838200"/>
            <a:ext cx="6182435" cy="3323681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sz="5400" dirty="0" smtClean="0"/>
              <a:t/>
            </a:r>
            <a:br>
              <a:rPr sz="5400" dirty="0" smtClean="0"/>
            </a:br>
            <a:r>
              <a:rPr sz="5400" dirty="0" smtClean="0"/>
              <a:t>Community Schools:</a:t>
            </a:r>
            <a:br>
              <a:rPr sz="5400" dirty="0" smtClean="0"/>
            </a:br>
            <a:r>
              <a:rPr lang="en-US" sz="5400" dirty="0" smtClean="0"/>
              <a:t>A Strategy, </a:t>
            </a:r>
            <a:br>
              <a:rPr lang="en-US" sz="5400" dirty="0" smtClean="0"/>
            </a:br>
            <a:r>
              <a:rPr lang="en-US" sz="5400" dirty="0" smtClean="0"/>
              <a:t>Not a Program</a:t>
            </a:r>
            <a:endParaRPr sz="5400" dirty="0" smtClean="0"/>
          </a:p>
        </p:txBody>
      </p:sp>
      <p:sp>
        <p:nvSpPr>
          <p:cNvPr id="3" name="TextBox 11"/>
          <p:cNvSpPr txBox="1"/>
          <p:nvPr/>
        </p:nvSpPr>
        <p:spPr>
          <a:xfrm>
            <a:off x="2899926" y="5476783"/>
            <a:ext cx="610099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/>
                <a:cs typeface="ＭＳ Ｐゴシック"/>
              </a:defRPr>
            </a:lvl9pPr>
          </a:lstStyle>
          <a:p>
            <a:pPr algn="r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Sarah Jonas</a:t>
            </a:r>
          </a:p>
          <a:p>
            <a:pPr algn="r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Director of Regional Initiatives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white"/>
              </a:solidFill>
              <a:ea typeface="ＭＳ Ｐゴシック"/>
            </a:endParaRPr>
          </a:p>
        </p:txBody>
      </p:sp>
      <p:pic>
        <p:nvPicPr>
          <p:cNvPr id="59394" name="Picture 4" descr="NCCS Logo - 3 colo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6075" y="890588"/>
            <a:ext cx="33718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9" descr="NCCS Tagline - Color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4488" y="3748088"/>
            <a:ext cx="33750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13" descr="CAS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84488" y="4560888"/>
            <a:ext cx="3375025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966788" y="5780088"/>
            <a:ext cx="7210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0168B3"/>
                </a:solidFill>
                <a:latin typeface="Calibri" pitchFamily="34" charset="0"/>
                <a:ea typeface="ＭＳ Ｐゴシック"/>
              </a:rPr>
              <a:t>nationalcenterforcommunityschools.org</a:t>
            </a:r>
          </a:p>
        </p:txBody>
      </p:sp>
    </p:spTree>
    <p:extLst>
      <p:ext uri="{BB962C8B-B14F-4D97-AF65-F5344CB8AC3E}">
        <p14:creationId xmlns:p14="http://schemas.microsoft.com/office/powerpoint/2010/main" val="3541542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Children’s Aid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523999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Serves </a:t>
            </a:r>
            <a:r>
              <a:rPr lang="en-US" dirty="0"/>
              <a:t>New York's neediest children and </a:t>
            </a:r>
            <a:r>
              <a:rPr lang="en-US" dirty="0" smtClean="0"/>
              <a:t>families </a:t>
            </a:r>
            <a:r>
              <a:rPr lang="en-US" dirty="0"/>
              <a:t>at more than 40 </a:t>
            </a:r>
            <a:r>
              <a:rPr lang="en-US" dirty="0" smtClean="0"/>
              <a:t>locations.</a:t>
            </a:r>
          </a:p>
          <a:p>
            <a:r>
              <a:rPr lang="en-US" dirty="0"/>
              <a:t>A Leader in firsts – all CAS initiatives: </a:t>
            </a:r>
          </a:p>
          <a:p>
            <a:pPr lvl="1"/>
            <a:r>
              <a:rPr lang="en-US" dirty="0"/>
              <a:t>first free school lunch program, </a:t>
            </a:r>
          </a:p>
          <a:p>
            <a:pPr lvl="1"/>
            <a:r>
              <a:rPr lang="en-US" dirty="0"/>
              <a:t>first industrial school for poor children, </a:t>
            </a:r>
          </a:p>
          <a:p>
            <a:pPr lvl="1"/>
            <a:r>
              <a:rPr lang="en-US" dirty="0"/>
              <a:t>first day care program for working mothers and </a:t>
            </a:r>
          </a:p>
          <a:p>
            <a:pPr lvl="1"/>
            <a:r>
              <a:rPr lang="en-US" dirty="0"/>
              <a:t>first visiting nurse service</a:t>
            </a:r>
          </a:p>
          <a:p>
            <a:r>
              <a:rPr lang="en-US" dirty="0" smtClean="0"/>
              <a:t>Cutting </a:t>
            </a:r>
            <a:r>
              <a:rPr lang="en-US" dirty="0"/>
              <a:t>edge of children’s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/>
              <a:t>Carrera Adolescent Sexuality and Pregnancy Prevention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Community School Model</a:t>
            </a:r>
          </a:p>
          <a:p>
            <a:pPr lvl="1"/>
            <a:r>
              <a:rPr lang="en-US" dirty="0" smtClean="0"/>
              <a:t>Foster Care approach and systems </a:t>
            </a:r>
          </a:p>
        </p:txBody>
      </p:sp>
    </p:spTree>
    <p:extLst>
      <p:ext uri="{BB962C8B-B14F-4D97-AF65-F5344CB8AC3E}">
        <p14:creationId xmlns:p14="http://schemas.microsoft.com/office/powerpoint/2010/main" val="305917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 Community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Partner </a:t>
            </a:r>
            <a:r>
              <a:rPr lang="en-US" dirty="0"/>
              <a:t>with the New York City Department of Education since </a:t>
            </a:r>
            <a:r>
              <a:rPr lang="en-US" dirty="0" smtClean="0"/>
              <a:t>1992</a:t>
            </a:r>
          </a:p>
          <a:p>
            <a:r>
              <a:rPr lang="en-US" dirty="0" smtClean="0"/>
              <a:t>Strategic Opportunity is the Intersection of capacity and need.</a:t>
            </a:r>
          </a:p>
          <a:p>
            <a:r>
              <a:rPr lang="en-US" dirty="0" smtClean="0"/>
              <a:t>16 schools –some have 3 schools in one building (referred to as a “campus model”)</a:t>
            </a:r>
          </a:p>
          <a:p>
            <a:r>
              <a:rPr lang="en-US" dirty="0" smtClean="0"/>
              <a:t>15 public schools, one charter school</a:t>
            </a:r>
          </a:p>
          <a:p>
            <a:r>
              <a:rPr lang="en-US" dirty="0" smtClean="0"/>
              <a:t>2013 NYS Education Commission Report cites as a “Model </a:t>
            </a:r>
            <a:r>
              <a:rPr lang="en-US" dirty="0"/>
              <a:t>of Education-Centered Comprehensive </a:t>
            </a:r>
            <a:r>
              <a:rPr lang="en-US" dirty="0" smtClean="0"/>
              <a:t>Programs”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8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37285" y="0"/>
            <a:ext cx="6781800" cy="56800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638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bg1"/>
                </a:solidFill>
                <a:latin typeface="+mj-lt"/>
              </a:rPr>
              <a:t>“Could someone help me with these?  </a:t>
            </a:r>
          </a:p>
          <a:p>
            <a:pPr algn="ctr"/>
            <a:r>
              <a:rPr lang="en-US" sz="3600" b="1" i="1" dirty="0" smtClean="0">
                <a:solidFill>
                  <a:schemeClr val="bg1"/>
                </a:solidFill>
                <a:latin typeface="+mj-lt"/>
              </a:rPr>
              <a:t>I’m late for math class.”</a:t>
            </a:r>
            <a:endParaRPr lang="en-US" sz="36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6477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chemeClr val="bg1"/>
                </a:solidFill>
                <a:latin typeface="+mn-lt"/>
              </a:rPr>
              <a:t>Scott Spencer</a:t>
            </a:r>
            <a:endParaRPr lang="en-US" sz="16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427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 pitchFamily="34" charset="0"/>
                <a:ea typeface="ＭＳ Ｐゴシック"/>
              </a:rPr>
              <a:t>A Strategy for What?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smtClean="0">
                <a:latin typeface="Calibri" pitchFamily="34" charset="0"/>
                <a:ea typeface="ＭＳ Ｐゴシック"/>
              </a:rPr>
              <a:t>A strategy for organizing the resources of the community around student success…</a:t>
            </a:r>
          </a:p>
          <a:p>
            <a:pPr marL="0" indent="0" algn="r">
              <a:lnSpc>
                <a:spcPct val="90000"/>
              </a:lnSpc>
              <a:buNone/>
              <a:defRPr/>
            </a:pPr>
            <a:endParaRPr lang="en-US" sz="2200" b="1" dirty="0" smtClean="0">
              <a:solidFill>
                <a:srgbClr val="1458A0"/>
              </a:solidFill>
              <a:latin typeface="Calibri" pitchFamily="34" charset="0"/>
              <a:ea typeface="ＭＳ Ｐゴシック" pitchFamily="48" charset="-128"/>
            </a:endParaRPr>
          </a:p>
          <a:p>
            <a:pPr marL="0" indent="0" algn="r">
              <a:lnSpc>
                <a:spcPct val="90000"/>
              </a:lnSpc>
              <a:buNone/>
              <a:defRPr/>
            </a:pPr>
            <a:endParaRPr lang="en-US" sz="2200" b="1" dirty="0" smtClean="0">
              <a:solidFill>
                <a:srgbClr val="1458A0"/>
              </a:solidFill>
              <a:latin typeface="Calibri" pitchFamily="34" charset="0"/>
              <a:ea typeface="ＭＳ Ｐゴシック" pitchFamily="48" charset="-128"/>
            </a:endParaRPr>
          </a:p>
          <a:p>
            <a:pPr marL="0" indent="0" algn="r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1458A0"/>
                </a:solidFill>
                <a:latin typeface="Calibri" pitchFamily="34" charset="0"/>
                <a:ea typeface="ＭＳ Ｐゴシック" pitchFamily="48" charset="-128"/>
              </a:rPr>
              <a:t>Pat Harvey, Former Superintendent</a:t>
            </a:r>
          </a:p>
          <a:p>
            <a:pPr marL="0" indent="0" algn="r">
              <a:lnSpc>
                <a:spcPct val="90000"/>
              </a:lnSpc>
              <a:buNone/>
              <a:defRPr/>
            </a:pPr>
            <a:r>
              <a:rPr lang="en-US" sz="2400" b="1" dirty="0" smtClean="0">
                <a:solidFill>
                  <a:srgbClr val="1458A0"/>
                </a:solidFill>
                <a:latin typeface="Calibri" pitchFamily="34" charset="0"/>
                <a:ea typeface="ＭＳ Ｐゴシック" pitchFamily="48" charset="-128"/>
              </a:rPr>
              <a:t>St. Paul  Public Schools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E96E34"/>
                </a:solidFill>
                <a:latin typeface="Calibri" pitchFamily="34" charset="0"/>
                <a:ea typeface="ＭＳ Ｐゴシック"/>
              </a:rPr>
              <a:t>What is a Community School?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latin typeface="Calibri" pitchFamily="34" charset="0"/>
                <a:ea typeface="ＭＳ Ｐゴシック" pitchFamily="48" charset="-128"/>
              </a:rPr>
              <a:t>A community school is both </a:t>
            </a:r>
            <a:r>
              <a:rPr lang="en-US" sz="3600" b="1" dirty="0" smtClean="0">
                <a:latin typeface="Calibri" pitchFamily="34" charset="0"/>
                <a:ea typeface="ＭＳ Ｐゴシック" pitchFamily="48" charset="-128"/>
              </a:rPr>
              <a:t>a place </a:t>
            </a:r>
            <a:r>
              <a:rPr lang="en-US" sz="3600" dirty="0" smtClean="0">
                <a:latin typeface="Calibri" pitchFamily="34" charset="0"/>
                <a:ea typeface="ＭＳ Ｐゴシック" pitchFamily="48" charset="-128"/>
              </a:rPr>
              <a:t>and </a:t>
            </a:r>
            <a:r>
              <a:rPr lang="en-US" sz="3600" b="1" dirty="0" smtClean="0">
                <a:latin typeface="Calibri" pitchFamily="34" charset="0"/>
                <a:ea typeface="ＭＳ Ｐゴシック" pitchFamily="48" charset="-128"/>
              </a:rPr>
              <a:t>a</a:t>
            </a:r>
            <a:r>
              <a:rPr lang="en-US" sz="3600" dirty="0" smtClean="0">
                <a:latin typeface="Calibri" pitchFamily="34" charset="0"/>
                <a:ea typeface="ＭＳ Ｐゴシック" pitchFamily="48" charset="-128"/>
              </a:rPr>
              <a:t> </a:t>
            </a:r>
            <a:r>
              <a:rPr lang="en-US" sz="3600" b="1" dirty="0" smtClean="0">
                <a:latin typeface="Calibri" pitchFamily="34" charset="0"/>
                <a:ea typeface="ＭＳ Ｐゴシック" pitchFamily="48" charset="-128"/>
              </a:rPr>
              <a:t>set of partnerships </a:t>
            </a:r>
            <a:r>
              <a:rPr lang="en-US" sz="3600" dirty="0" smtClean="0">
                <a:latin typeface="Calibri" pitchFamily="34" charset="0"/>
                <a:ea typeface="ＭＳ Ｐゴシック" pitchFamily="48" charset="-128"/>
              </a:rPr>
              <a:t>between the school and other community resources.  Its integrated focus on academics, services, supports and opportunities leads to </a:t>
            </a:r>
            <a:r>
              <a:rPr lang="en-US" sz="3600" b="1" dirty="0" smtClean="0">
                <a:latin typeface="Calibri" pitchFamily="34" charset="0"/>
                <a:ea typeface="ＭＳ Ｐゴシック" pitchFamily="48" charset="-128"/>
              </a:rPr>
              <a:t>improved student learning</a:t>
            </a:r>
            <a:r>
              <a:rPr lang="en-US" sz="3600" dirty="0" smtClean="0">
                <a:latin typeface="Calibri" pitchFamily="34" charset="0"/>
                <a:ea typeface="ＭＳ Ｐゴシック" pitchFamily="48" charset="-128"/>
              </a:rPr>
              <a:t>, </a:t>
            </a:r>
            <a:r>
              <a:rPr lang="en-US" sz="3600" b="1" dirty="0" smtClean="0">
                <a:latin typeface="Calibri" pitchFamily="34" charset="0"/>
                <a:ea typeface="ＭＳ Ｐゴシック" pitchFamily="48" charset="-128"/>
              </a:rPr>
              <a:t>stronger families </a:t>
            </a:r>
            <a:r>
              <a:rPr lang="en-US" sz="3600" dirty="0" smtClean="0">
                <a:latin typeface="Calibri" pitchFamily="34" charset="0"/>
                <a:ea typeface="ＭＳ Ｐゴシック" pitchFamily="48" charset="-128"/>
              </a:rPr>
              <a:t>and </a:t>
            </a:r>
            <a:r>
              <a:rPr lang="en-US" sz="3600" b="1" dirty="0" smtClean="0">
                <a:latin typeface="Calibri" pitchFamily="34" charset="0"/>
                <a:ea typeface="ＭＳ Ｐゴシック" pitchFamily="48" charset="-128"/>
              </a:rPr>
              <a:t>healthier communities</a:t>
            </a:r>
            <a:r>
              <a:rPr lang="en-US" sz="3600" dirty="0" smtClean="0">
                <a:latin typeface="Calibri" pitchFamily="34" charset="0"/>
                <a:ea typeface="ＭＳ Ｐゴシック" pitchFamily="48" charset="-128"/>
              </a:rPr>
              <a:t>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latin typeface="Calibri" pitchFamily="34" charset="0"/>
              <a:ea typeface="ＭＳ Ｐゴシック" pitchFamily="48" charset="-128"/>
            </a:endParaRPr>
          </a:p>
          <a:p>
            <a:pPr marL="0" indent="0" algn="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1458A0"/>
                </a:solidFill>
                <a:latin typeface="Calibri" pitchFamily="34" charset="0"/>
                <a:ea typeface="ＭＳ Ｐゴシック" pitchFamily="48" charset="-128"/>
              </a:rPr>
              <a:t>Coalition for Community Schools</a:t>
            </a:r>
            <a:endParaRPr lang="en-US" sz="2400" b="1" i="1" dirty="0" smtClean="0">
              <a:solidFill>
                <a:srgbClr val="1458A0"/>
              </a:solidFill>
              <a:latin typeface="Calibri" pitchFamily="34" charset="0"/>
              <a:ea typeface="ＭＳ Ｐゴシック" pitchFamily="48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Calibri" pitchFamily="34" charset="0"/>
              <a:ea typeface="ＭＳ Ｐゴシック" pitchFamily="48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 pitchFamily="34" charset="0"/>
                <a:ea typeface="ＭＳ Ｐゴシック"/>
              </a:rPr>
              <a:t>Another Definition…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Calibri" pitchFamily="34" charset="0"/>
                <a:ea typeface="ＭＳ Ｐゴシック"/>
              </a:rPr>
              <a:t>A community school is characterized by:</a:t>
            </a:r>
          </a:p>
          <a:p>
            <a:pPr>
              <a:buNone/>
            </a:pPr>
            <a:endParaRPr lang="en-US" sz="1600" b="1" dirty="0" smtClean="0">
              <a:solidFill>
                <a:schemeClr val="accent2"/>
              </a:solidFill>
              <a:latin typeface="Calibri" pitchFamily="34" charset="0"/>
              <a:ea typeface="ＭＳ Ｐゴシック"/>
            </a:endParaRPr>
          </a:p>
          <a:p>
            <a:r>
              <a:rPr lang="en-US" sz="3200" dirty="0" smtClean="0">
                <a:latin typeface="Calibri" pitchFamily="34" charset="0"/>
                <a:ea typeface="ＭＳ Ｐゴシック"/>
              </a:rPr>
              <a:t>Extended Services</a:t>
            </a:r>
          </a:p>
          <a:p>
            <a:r>
              <a:rPr lang="en-US" sz="3200" dirty="0" smtClean="0">
                <a:latin typeface="Calibri" pitchFamily="34" charset="0"/>
                <a:ea typeface="ＭＳ Ｐゴシック"/>
              </a:rPr>
              <a:t>Extended Hours</a:t>
            </a:r>
          </a:p>
          <a:p>
            <a:r>
              <a:rPr lang="en-US" sz="3200" dirty="0" smtClean="0">
                <a:latin typeface="Calibri" pitchFamily="34" charset="0"/>
                <a:ea typeface="ＭＳ Ｐゴシック"/>
              </a:rPr>
              <a:t>Extended Relationships (“swinging door”)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16" charset="-128"/>
              </a:rPr>
              <a:t>CAS Developmental Triangle</a:t>
            </a:r>
            <a:br>
              <a:rPr lang="en-US" sz="4000" dirty="0" smtClean="0">
                <a:latin typeface="Calibri" pitchFamily="34" charset="0"/>
                <a:ea typeface="ＭＳ Ｐゴシック" pitchFamily="16" charset="-128"/>
              </a:rPr>
            </a:br>
            <a:endParaRPr lang="en-US" sz="4000" dirty="0" smtClean="0">
              <a:latin typeface="Calibri" pitchFamily="34" charset="0"/>
              <a:ea typeface="ＭＳ Ｐゴシック" pitchFamily="16" charset="-128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179195" y="1093988"/>
            <a:ext cx="6785610" cy="5701196"/>
            <a:chOff x="1165860" y="1093988"/>
            <a:chExt cx="6785610" cy="5701196"/>
          </a:xfrm>
        </p:grpSpPr>
        <p:sp>
          <p:nvSpPr>
            <p:cNvPr id="24" name="Rectangle 23"/>
            <p:cNvSpPr/>
            <p:nvPr/>
          </p:nvSpPr>
          <p:spPr>
            <a:xfrm rot="3456917">
              <a:off x="4606156" y="3392706"/>
              <a:ext cx="36803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spc="-60" dirty="0" smtClean="0">
                  <a:solidFill>
                    <a:schemeClr val="bg1"/>
                  </a:solidFill>
                  <a:latin typeface="Calibri" pitchFamily="34" charset="0"/>
                  <a:ea typeface="ＭＳ Ｐゴシック"/>
                </a:rPr>
                <a:t>EXPANDED LEARNING OPPORTUNITIES</a:t>
              </a:r>
              <a:endParaRPr lang="en-US" sz="1800" b="1" spc="-60" dirty="0">
                <a:solidFill>
                  <a:schemeClr val="bg1"/>
                </a:solidFill>
                <a:latin typeface="Calibri" pitchFamily="34" charset="0"/>
                <a:ea typeface="ＭＳ Ｐゴシック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rot="18138119">
              <a:off x="1107629" y="3425549"/>
              <a:ext cx="31904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spc="-60" dirty="0" smtClean="0">
                  <a:solidFill>
                    <a:schemeClr val="bg1"/>
                  </a:solidFill>
                  <a:latin typeface="Calibri" pitchFamily="34" charset="0"/>
                  <a:ea typeface="ＭＳ Ｐゴシック"/>
                </a:rPr>
                <a:t>CORE INSTRUCTIONAL PROGRAM</a:t>
              </a:r>
              <a:endParaRPr lang="en-US" sz="1800" b="1" spc="-60" dirty="0">
                <a:solidFill>
                  <a:schemeClr val="bg1"/>
                </a:solidFill>
                <a:latin typeface="Calibri" pitchFamily="34" charset="0"/>
                <a:ea typeface="ＭＳ Ｐゴシック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07248" y="6425852"/>
              <a:ext cx="35211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spc="-60" dirty="0" smtClean="0">
                  <a:solidFill>
                    <a:schemeClr val="bg1"/>
                  </a:solidFill>
                  <a:latin typeface="Calibri" pitchFamily="34" charset="0"/>
                  <a:ea typeface="ＭＳ Ｐゴシック"/>
                </a:rPr>
                <a:t>COMPREHENSIVE SUPPORT SERVICES</a:t>
              </a:r>
              <a:endParaRPr lang="en-US" sz="1800" b="1" spc="-60" dirty="0">
                <a:solidFill>
                  <a:schemeClr val="bg1"/>
                </a:solidFill>
                <a:latin typeface="Calibri" pitchFamily="34" charset="0"/>
                <a:ea typeface="ＭＳ Ｐゴシック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165860" y="1093988"/>
              <a:ext cx="6785610" cy="5410200"/>
              <a:chOff x="1165860" y="739140"/>
              <a:chExt cx="6785610" cy="5410200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165860" y="739140"/>
                <a:ext cx="6785610" cy="5410200"/>
                <a:chOff x="1165860" y="739140"/>
                <a:chExt cx="6785610" cy="5410200"/>
              </a:xfrm>
            </p:grpSpPr>
            <p:sp>
              <p:nvSpPr>
                <p:cNvPr id="2" name="Isosceles Triangle 1"/>
                <p:cNvSpPr/>
                <p:nvPr/>
              </p:nvSpPr>
              <p:spPr>
                <a:xfrm>
                  <a:off x="1434465" y="990600"/>
                  <a:ext cx="6248400" cy="4907280"/>
                </a:xfrm>
                <a:prstGeom prst="triangl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Oval 18"/>
                <p:cNvSpPr>
                  <a:spLocks noChangeAspect="1"/>
                </p:cNvSpPr>
                <p:nvPr/>
              </p:nvSpPr>
              <p:spPr>
                <a:xfrm>
                  <a:off x="7448550" y="5646420"/>
                  <a:ext cx="502920" cy="502920"/>
                </a:xfrm>
                <a:prstGeom prst="ellipse">
                  <a:avLst/>
                </a:prstGeom>
                <a:noFill/>
                <a:ln w="57150">
                  <a:solidFill>
                    <a:schemeClr val="accent2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Oval 20"/>
                <p:cNvSpPr>
                  <a:spLocks noChangeAspect="1"/>
                </p:cNvSpPr>
                <p:nvPr/>
              </p:nvSpPr>
              <p:spPr>
                <a:xfrm>
                  <a:off x="1165860" y="5646420"/>
                  <a:ext cx="502920" cy="502920"/>
                </a:xfrm>
                <a:prstGeom prst="ellipse">
                  <a:avLst/>
                </a:prstGeom>
                <a:noFill/>
                <a:ln w="57150">
                  <a:solidFill>
                    <a:schemeClr val="accent2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2" name="Oval 21"/>
                <p:cNvSpPr>
                  <a:spLocks noChangeAspect="1"/>
                </p:cNvSpPr>
                <p:nvPr/>
              </p:nvSpPr>
              <p:spPr>
                <a:xfrm>
                  <a:off x="4307205" y="739140"/>
                  <a:ext cx="502920" cy="502920"/>
                </a:xfrm>
                <a:prstGeom prst="ellipse">
                  <a:avLst/>
                </a:prstGeom>
                <a:noFill/>
                <a:ln w="57150">
                  <a:solidFill>
                    <a:schemeClr val="accent2"/>
                  </a:solidFill>
                </a:ln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223260" y="2773680"/>
                <a:ext cx="2697480" cy="2697480"/>
                <a:chOff x="3223260" y="2773680"/>
                <a:chExt cx="2697480" cy="2697480"/>
              </a:xfrm>
            </p:grpSpPr>
            <p:sp>
              <p:nvSpPr>
                <p:cNvPr id="8" name="Oval 7"/>
                <p:cNvSpPr>
                  <a:spLocks noChangeAspect="1"/>
                </p:cNvSpPr>
                <p:nvPr/>
              </p:nvSpPr>
              <p:spPr>
                <a:xfrm>
                  <a:off x="3223260" y="2773680"/>
                  <a:ext cx="2697480" cy="2697480"/>
                </a:xfrm>
                <a:prstGeom prst="ellipse">
                  <a:avLst/>
                </a:prstGeom>
                <a:solidFill>
                  <a:srgbClr val="F9CB2F"/>
                </a:solidFill>
                <a:ln w="57150"/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" name="Oval 6"/>
                <p:cNvSpPr>
                  <a:spLocks noChangeAspect="1"/>
                </p:cNvSpPr>
                <p:nvPr/>
              </p:nvSpPr>
              <p:spPr>
                <a:xfrm>
                  <a:off x="3611880" y="3444240"/>
                  <a:ext cx="1920240" cy="1920240"/>
                </a:xfrm>
                <a:prstGeom prst="ellipse">
                  <a:avLst/>
                </a:prstGeom>
                <a:solidFill>
                  <a:schemeClr val="accent3"/>
                </a:solidFill>
                <a:ln w="57150"/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" name="Oval 2"/>
                <p:cNvSpPr>
                  <a:spLocks noChangeAspect="1"/>
                </p:cNvSpPr>
                <p:nvPr/>
              </p:nvSpPr>
              <p:spPr>
                <a:xfrm>
                  <a:off x="4000500" y="4099560"/>
                  <a:ext cx="1143000" cy="1143000"/>
                </a:xfrm>
                <a:prstGeom prst="ellipse">
                  <a:avLst/>
                </a:prstGeom>
                <a:ln w="57150"/>
                <a:effectLst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4239217" y="4458325"/>
                  <a:ext cx="6655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 b="1" dirty="0" smtClean="0">
                      <a:latin typeface="Calibri" pitchFamily="34" charset="0"/>
                      <a:ea typeface="ＭＳ Ｐゴシック"/>
                    </a:rPr>
                    <a:t>Child</a:t>
                  </a:r>
                  <a:endParaRPr lang="en-US" sz="1800" b="1" dirty="0">
                    <a:latin typeface="Calibri" pitchFamily="34" charset="0"/>
                    <a:ea typeface="ＭＳ Ｐゴシック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4168620" y="3612505"/>
                  <a:ext cx="80676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 b="1" dirty="0" smtClean="0">
                      <a:latin typeface="Calibri" pitchFamily="34" charset="0"/>
                      <a:ea typeface="ＭＳ Ｐゴシック"/>
                    </a:rPr>
                    <a:t>Family</a:t>
                  </a:r>
                  <a:endParaRPr lang="en-US" sz="1800" b="1" dirty="0">
                    <a:latin typeface="Calibri" pitchFamily="34" charset="0"/>
                    <a:ea typeface="ＭＳ Ｐゴシック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3923425" y="3015734"/>
                  <a:ext cx="129715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 b="1" dirty="0" smtClean="0">
                      <a:latin typeface="Calibri" pitchFamily="34" charset="0"/>
                      <a:ea typeface="ＭＳ Ｐゴシック"/>
                    </a:rPr>
                    <a:t>Community</a:t>
                  </a:r>
                  <a:endParaRPr lang="en-US" sz="1800" b="1" dirty="0">
                    <a:latin typeface="Calibri" pitchFamily="34" charset="0"/>
                    <a:ea typeface="ＭＳ Ｐゴシック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04000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alibri" pitchFamily="34" charset="0"/>
                <a:ea typeface="ＭＳ Ｐゴシック"/>
              </a:rPr>
              <a:t>Results of CAS Community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Improved academic performance—ELA and Math</a:t>
            </a:r>
          </a:p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Higher attendance rates—Students and Teachers</a:t>
            </a:r>
          </a:p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Positive school climate</a:t>
            </a:r>
          </a:p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Improved school safety</a:t>
            </a:r>
          </a:p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Greater parent involvement</a:t>
            </a:r>
          </a:p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Improved student-teacher relationships</a:t>
            </a: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Community benefits, such as better use of public buildings and safer neighborhoods</a:t>
            </a:r>
            <a:endParaRPr lang="en-US" sz="32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3200" dirty="0" smtClean="0">
                <a:latin typeface="Calibri" pitchFamily="34" charset="0"/>
              </a:rPr>
              <a:t>Teachers able to focus on education</a:t>
            </a:r>
          </a:p>
        </p:txBody>
      </p:sp>
    </p:spTree>
    <p:extLst>
      <p:ext uri="{BB962C8B-B14F-4D97-AF65-F5344CB8AC3E}">
        <p14:creationId xmlns:p14="http://schemas.microsoft.com/office/powerpoint/2010/main" val="1016905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CS">
  <a:themeElements>
    <a:clrScheme name="Custom 1">
      <a:dk1>
        <a:srgbClr val="000000"/>
      </a:dk1>
      <a:lt1>
        <a:sysClr val="window" lastClr="FFFFFF"/>
      </a:lt1>
      <a:dk2>
        <a:srgbClr val="711D3B"/>
      </a:dk2>
      <a:lt2>
        <a:srgbClr val="EEECE1"/>
      </a:lt2>
      <a:accent1>
        <a:srgbClr val="0168B3"/>
      </a:accent1>
      <a:accent2>
        <a:srgbClr val="EA6F34"/>
      </a:accent2>
      <a:accent3>
        <a:srgbClr val="BDD63C"/>
      </a:accent3>
      <a:accent4>
        <a:srgbClr val="B62B2E"/>
      </a:accent4>
      <a:accent5>
        <a:srgbClr val="569FD3"/>
      </a:accent5>
      <a:accent6>
        <a:srgbClr val="E2B53F"/>
      </a:accent6>
      <a:hlink>
        <a:srgbClr val="0000FF"/>
      </a:hlink>
      <a:folHlink>
        <a:srgbClr val="800080"/>
      </a:folHlink>
    </a:clrScheme>
    <a:fontScheme name="NCCS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NCCS">
  <a:themeElements>
    <a:clrScheme name="Custom 1">
      <a:dk1>
        <a:srgbClr val="000000"/>
      </a:dk1>
      <a:lt1>
        <a:sysClr val="window" lastClr="FFFFFF"/>
      </a:lt1>
      <a:dk2>
        <a:srgbClr val="711D3B"/>
      </a:dk2>
      <a:lt2>
        <a:srgbClr val="EEECE1"/>
      </a:lt2>
      <a:accent1>
        <a:srgbClr val="0168B3"/>
      </a:accent1>
      <a:accent2>
        <a:srgbClr val="EA6F34"/>
      </a:accent2>
      <a:accent3>
        <a:srgbClr val="BDD63C"/>
      </a:accent3>
      <a:accent4>
        <a:srgbClr val="B62B2E"/>
      </a:accent4>
      <a:accent5>
        <a:srgbClr val="569FD3"/>
      </a:accent5>
      <a:accent6>
        <a:srgbClr val="E2B53F"/>
      </a:accent6>
      <a:hlink>
        <a:srgbClr val="0000FF"/>
      </a:hlink>
      <a:folHlink>
        <a:srgbClr val="800080"/>
      </a:folHlink>
    </a:clrScheme>
    <a:fontScheme name="NCCS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NCCS</Template>
  <TotalTime>541</TotalTime>
  <Words>364</Words>
  <Application>Microsoft Office PowerPoint</Application>
  <PresentationFormat>On-screen Show (4:3)</PresentationFormat>
  <Paragraphs>65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NCCS</vt:lpstr>
      <vt:lpstr>1_NCCS</vt:lpstr>
      <vt:lpstr> Community Schools: A Strategy,  Not a Program</vt:lpstr>
      <vt:lpstr>Children’s Aid Society</vt:lpstr>
      <vt:lpstr>CAS Community Schools</vt:lpstr>
      <vt:lpstr>PowerPoint Presentation</vt:lpstr>
      <vt:lpstr>A Strategy for What?</vt:lpstr>
      <vt:lpstr>What is a Community School?</vt:lpstr>
      <vt:lpstr>Another Definition…</vt:lpstr>
      <vt:lpstr>CAS Developmental Triangle </vt:lpstr>
      <vt:lpstr>Results of CAS Community Schools</vt:lpstr>
      <vt:lpstr>PowerPoint Presentation</vt:lpstr>
    </vt:vector>
  </TitlesOfParts>
  <Company>The Children's Aid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&amp; Collaboration</dc:title>
  <dc:creator>Abe Fernández</dc:creator>
  <cp:lastModifiedBy>Toni Lang</cp:lastModifiedBy>
  <cp:revision>142</cp:revision>
  <cp:lastPrinted>2013-09-13T14:24:41Z</cp:lastPrinted>
  <dcterms:created xsi:type="dcterms:W3CDTF">2014-03-04T17:40:40Z</dcterms:created>
  <dcterms:modified xsi:type="dcterms:W3CDTF">2014-05-07T13:54:53Z</dcterms:modified>
</cp:coreProperties>
</file>