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3" r:id="rId1"/>
    <p:sldMasterId id="2147483806" r:id="rId2"/>
  </p:sldMasterIdLst>
  <p:notesMasterIdLst>
    <p:notesMasterId r:id="rId28"/>
  </p:notesMasterIdLst>
  <p:handoutMasterIdLst>
    <p:handoutMasterId r:id="rId29"/>
  </p:handoutMasterIdLst>
  <p:sldIdLst>
    <p:sldId id="256" r:id="rId3"/>
    <p:sldId id="339" r:id="rId4"/>
    <p:sldId id="338" r:id="rId5"/>
    <p:sldId id="337" r:id="rId6"/>
    <p:sldId id="347" r:id="rId7"/>
    <p:sldId id="342" r:id="rId8"/>
    <p:sldId id="260" r:id="rId9"/>
    <p:sldId id="261" r:id="rId10"/>
    <p:sldId id="262" r:id="rId11"/>
    <p:sldId id="348" r:id="rId12"/>
    <p:sldId id="324" r:id="rId13"/>
    <p:sldId id="341" r:id="rId14"/>
    <p:sldId id="333" r:id="rId15"/>
    <p:sldId id="326" r:id="rId16"/>
    <p:sldId id="327" r:id="rId17"/>
    <p:sldId id="346" r:id="rId18"/>
    <p:sldId id="349" r:id="rId19"/>
    <p:sldId id="345" r:id="rId20"/>
    <p:sldId id="330" r:id="rId21"/>
    <p:sldId id="340" r:id="rId22"/>
    <p:sldId id="343" r:id="rId23"/>
    <p:sldId id="332" r:id="rId24"/>
    <p:sldId id="319" r:id="rId25"/>
    <p:sldId id="291" r:id="rId26"/>
    <p:sldId id="336" r:id="rId2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B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90" autoAdjust="0"/>
    <p:restoredTop sz="79699" autoAdjust="0"/>
  </p:normalViewPr>
  <p:slideViewPr>
    <p:cSldViewPr snapToGrid="0">
      <p:cViewPr>
        <p:scale>
          <a:sx n="70" d="100"/>
          <a:sy n="70" d="100"/>
        </p:scale>
        <p:origin x="-307"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2" d="100"/>
          <a:sy n="72" d="100"/>
        </p:scale>
        <p:origin x="-1445"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7628" cy="464184"/>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670">
              <a:defRPr sz="1200"/>
            </a:lvl1pPr>
          </a:lstStyle>
          <a:p>
            <a:pPr>
              <a:defRPr/>
            </a:pPr>
            <a:endParaRPr lang="en-US" dirty="0"/>
          </a:p>
        </p:txBody>
      </p:sp>
      <p:sp>
        <p:nvSpPr>
          <p:cNvPr id="45059" name="Rectangle 3"/>
          <p:cNvSpPr>
            <a:spLocks noGrp="1" noChangeArrowheads="1"/>
          </p:cNvSpPr>
          <p:nvPr>
            <p:ph type="dt" sz="quarter" idx="1"/>
          </p:nvPr>
        </p:nvSpPr>
        <p:spPr bwMode="auto">
          <a:xfrm>
            <a:off x="3972773" y="0"/>
            <a:ext cx="3037628" cy="464184"/>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algn="r" defTabSz="931670">
              <a:defRPr sz="1200"/>
            </a:lvl1pPr>
          </a:lstStyle>
          <a:p>
            <a:pPr>
              <a:defRPr/>
            </a:pPr>
            <a:endParaRPr lang="en-US" dirty="0"/>
          </a:p>
        </p:txBody>
      </p:sp>
      <p:sp>
        <p:nvSpPr>
          <p:cNvPr id="45060" name="Rectangle 4"/>
          <p:cNvSpPr>
            <a:spLocks noGrp="1" noChangeArrowheads="1"/>
          </p:cNvSpPr>
          <p:nvPr>
            <p:ph type="ftr" sz="quarter" idx="2"/>
          </p:nvPr>
        </p:nvSpPr>
        <p:spPr bwMode="auto">
          <a:xfrm>
            <a:off x="0" y="8832216"/>
            <a:ext cx="3037628" cy="464184"/>
          </a:xfrm>
          <a:prstGeom prst="rect">
            <a:avLst/>
          </a:prstGeom>
          <a:noFill/>
          <a:ln w="9525">
            <a:noFill/>
            <a:miter lim="800000"/>
            <a:headEnd/>
            <a:tailEnd/>
          </a:ln>
        </p:spPr>
        <p:txBody>
          <a:bodyPr vert="horz" wrap="square" lIns="93171" tIns="46586" rIns="93171" bIns="46586" numCol="1" anchor="b" anchorCtr="0" compatLnSpc="1">
            <a:prstTxWarp prst="textNoShape">
              <a:avLst/>
            </a:prstTxWarp>
          </a:bodyPr>
          <a:lstStyle>
            <a:lvl1pPr defTabSz="931670">
              <a:defRPr sz="1200"/>
            </a:lvl1pPr>
          </a:lstStyle>
          <a:p>
            <a:pPr>
              <a:defRPr/>
            </a:pPr>
            <a:endParaRPr lang="en-US" dirty="0"/>
          </a:p>
        </p:txBody>
      </p:sp>
      <p:sp>
        <p:nvSpPr>
          <p:cNvPr id="45061" name="Rectangle 5"/>
          <p:cNvSpPr>
            <a:spLocks noGrp="1" noChangeArrowheads="1"/>
          </p:cNvSpPr>
          <p:nvPr>
            <p:ph type="sldNum" sz="quarter" idx="3"/>
          </p:nvPr>
        </p:nvSpPr>
        <p:spPr bwMode="auto">
          <a:xfrm>
            <a:off x="3972773" y="8832216"/>
            <a:ext cx="3037628" cy="464184"/>
          </a:xfrm>
          <a:prstGeom prst="rect">
            <a:avLst/>
          </a:prstGeom>
          <a:noFill/>
          <a:ln w="9525">
            <a:noFill/>
            <a:miter lim="800000"/>
            <a:headEnd/>
            <a:tailEnd/>
          </a:ln>
        </p:spPr>
        <p:txBody>
          <a:bodyPr vert="horz" wrap="square" lIns="93171" tIns="46586" rIns="93171" bIns="46586" numCol="1" anchor="b" anchorCtr="0" compatLnSpc="1">
            <a:prstTxWarp prst="textNoShape">
              <a:avLst/>
            </a:prstTxWarp>
          </a:bodyPr>
          <a:lstStyle>
            <a:lvl1pPr algn="r" defTabSz="931670">
              <a:defRPr sz="1200"/>
            </a:lvl1pPr>
          </a:lstStyle>
          <a:p>
            <a:pPr>
              <a:defRPr/>
            </a:pPr>
            <a:fld id="{3615AD3A-8682-4FF0-BD62-7AE5BDB6BB0F}" type="slidenum">
              <a:rPr lang="en-US"/>
              <a:pPr>
                <a:defRPr/>
              </a:pPr>
              <a:t>‹#›</a:t>
            </a:fld>
            <a:endParaRPr lang="en-US" dirty="0"/>
          </a:p>
        </p:txBody>
      </p:sp>
    </p:spTree>
    <p:extLst>
      <p:ext uri="{BB962C8B-B14F-4D97-AF65-F5344CB8AC3E}">
        <p14:creationId xmlns:p14="http://schemas.microsoft.com/office/powerpoint/2010/main" val="851941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37628" cy="464184"/>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670">
              <a:defRPr sz="1200"/>
            </a:lvl1pPr>
          </a:lstStyle>
          <a:p>
            <a:pPr>
              <a:defRPr/>
            </a:pPr>
            <a:endParaRPr lang="en-US" dirty="0"/>
          </a:p>
        </p:txBody>
      </p:sp>
      <p:sp>
        <p:nvSpPr>
          <p:cNvPr id="1027" name="Rectangle 3"/>
          <p:cNvSpPr>
            <a:spLocks noGrp="1" noChangeArrowheads="1"/>
          </p:cNvSpPr>
          <p:nvPr>
            <p:ph type="dt" idx="1"/>
          </p:nvPr>
        </p:nvSpPr>
        <p:spPr bwMode="auto">
          <a:xfrm>
            <a:off x="3972773" y="0"/>
            <a:ext cx="3037628" cy="464184"/>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algn="r" defTabSz="931670">
              <a:defRPr sz="1200"/>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35144" y="4416108"/>
            <a:ext cx="5140112" cy="4182427"/>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832216"/>
            <a:ext cx="3037628" cy="464184"/>
          </a:xfrm>
          <a:prstGeom prst="rect">
            <a:avLst/>
          </a:prstGeom>
          <a:noFill/>
          <a:ln w="9525">
            <a:noFill/>
            <a:miter lim="800000"/>
            <a:headEnd/>
            <a:tailEnd/>
          </a:ln>
        </p:spPr>
        <p:txBody>
          <a:bodyPr vert="horz" wrap="square" lIns="93171" tIns="46586" rIns="93171" bIns="46586" numCol="1" anchor="b" anchorCtr="0" compatLnSpc="1">
            <a:prstTxWarp prst="textNoShape">
              <a:avLst/>
            </a:prstTxWarp>
          </a:bodyPr>
          <a:lstStyle>
            <a:lvl1pPr defTabSz="931670">
              <a:defRPr sz="1200"/>
            </a:lvl1pPr>
          </a:lstStyle>
          <a:p>
            <a:pPr>
              <a:defRPr/>
            </a:pPr>
            <a:endParaRPr lang="en-US" dirty="0"/>
          </a:p>
        </p:txBody>
      </p:sp>
      <p:sp>
        <p:nvSpPr>
          <p:cNvPr id="1031" name="Rectangle 7"/>
          <p:cNvSpPr>
            <a:spLocks noGrp="1" noChangeArrowheads="1"/>
          </p:cNvSpPr>
          <p:nvPr>
            <p:ph type="sldNum" sz="quarter" idx="5"/>
          </p:nvPr>
        </p:nvSpPr>
        <p:spPr bwMode="auto">
          <a:xfrm>
            <a:off x="3972773" y="8832216"/>
            <a:ext cx="3037628" cy="464184"/>
          </a:xfrm>
          <a:prstGeom prst="rect">
            <a:avLst/>
          </a:prstGeom>
          <a:noFill/>
          <a:ln w="9525">
            <a:noFill/>
            <a:miter lim="800000"/>
            <a:headEnd/>
            <a:tailEnd/>
          </a:ln>
        </p:spPr>
        <p:txBody>
          <a:bodyPr vert="horz" wrap="square" lIns="93171" tIns="46586" rIns="93171" bIns="46586" numCol="1" anchor="b" anchorCtr="0" compatLnSpc="1">
            <a:prstTxWarp prst="textNoShape">
              <a:avLst/>
            </a:prstTxWarp>
          </a:bodyPr>
          <a:lstStyle>
            <a:lvl1pPr algn="r" defTabSz="931670">
              <a:defRPr sz="1200"/>
            </a:lvl1pPr>
          </a:lstStyle>
          <a:p>
            <a:pPr>
              <a:defRPr/>
            </a:pPr>
            <a:fld id="{7CAAC6C9-184A-47F9-A125-207854005860}" type="slidenum">
              <a:rPr lang="en-US"/>
              <a:pPr>
                <a:defRPr/>
              </a:pPr>
              <a:t>‹#›</a:t>
            </a:fld>
            <a:endParaRPr lang="en-US" dirty="0"/>
          </a:p>
        </p:txBody>
      </p:sp>
    </p:spTree>
    <p:extLst>
      <p:ext uri="{BB962C8B-B14F-4D97-AF65-F5344CB8AC3E}">
        <p14:creationId xmlns:p14="http://schemas.microsoft.com/office/powerpoint/2010/main" val="4279614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www.iom.edu/" TargetMode="External"/><Relationship Id="rId3" Type="http://schemas.openxmlformats.org/officeDocument/2006/relationships/hyperlink" Target="http://www.surgeongeneral.gov/library/history/biorichmond.htm" TargetMode="External"/><Relationship Id="rId7" Type="http://schemas.openxmlformats.org/officeDocument/2006/relationships/hyperlink" Target="http://www.bocyf.org/Early_Childhood_Development.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www.developingchild.net/" TargetMode="External"/><Relationship Id="rId5" Type="http://schemas.openxmlformats.org/officeDocument/2006/relationships/hyperlink" Target="http://www.developingchild.harvard.edu/" TargetMode="External"/><Relationship Id="rId10" Type="http://schemas.openxmlformats.org/officeDocument/2006/relationships/hyperlink" Target="http://www.nap.edu/books/0309069882/html/" TargetMode="External"/><Relationship Id="rId4" Type="http://schemas.openxmlformats.org/officeDocument/2006/relationships/hyperlink" Target="http://www.famri.org/core/index.php" TargetMode="External"/><Relationship Id="rId9" Type="http://schemas.openxmlformats.org/officeDocument/2006/relationships/hyperlink" Target="http://www.nationalacademies.org/nrc/"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3A20DF5-A53C-485F-A310-3338F7E2BEE5}" type="slidenum">
              <a:rPr lang="en-US" smtClean="0"/>
              <a:pPr/>
              <a:t>1</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45C8774-571D-4B44-8FCE-6329696C345A}" type="slidenum">
              <a:rPr lang="en-US"/>
              <a:pPr>
                <a:defRPr/>
              </a:pPr>
              <a:t>13</a:t>
            </a:fld>
            <a:endParaRPr lang="en-US" dirty="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dirty="0" smtClean="0">
              <a:latin typeface="Arial" charset="0"/>
              <a:ea typeface="ＭＳ Ｐゴシック"/>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Jack </a:t>
            </a:r>
            <a:r>
              <a:rPr lang="en-US" b="1" dirty="0"/>
              <a:t>P. </a:t>
            </a:r>
            <a:r>
              <a:rPr lang="en-US" b="1" dirty="0" err="1"/>
              <a:t>Shonkoff</a:t>
            </a:r>
            <a:r>
              <a:rPr lang="en-US" b="1" dirty="0"/>
              <a:t>, M.D. </a:t>
            </a:r>
            <a:r>
              <a:rPr lang="en-US" dirty="0"/>
              <a:t>is the </a:t>
            </a:r>
            <a:r>
              <a:rPr lang="en-US" i="1" dirty="0">
                <a:hlinkClick r:id="rId3"/>
              </a:rPr>
              <a:t>Julius B. Richmond</a:t>
            </a:r>
            <a:r>
              <a:rPr lang="en-US" dirty="0"/>
              <a:t> </a:t>
            </a:r>
            <a:r>
              <a:rPr lang="en-US" i="1" dirty="0">
                <a:hlinkClick r:id="rId4"/>
              </a:rPr>
              <a:t>FAMRI</a:t>
            </a:r>
            <a:r>
              <a:rPr lang="en-US" dirty="0"/>
              <a:t> Professor of Child Health and Development and founding director of the university-wide </a:t>
            </a:r>
            <a:r>
              <a:rPr lang="en-US" i="1" dirty="0">
                <a:hlinkClick r:id="rId5"/>
              </a:rPr>
              <a:t>Center on the Developing Child at Harvard University</a:t>
            </a:r>
            <a:r>
              <a:rPr lang="en-US" dirty="0"/>
              <a:t>. He also chairs the </a:t>
            </a:r>
            <a:r>
              <a:rPr lang="en-US" i="1" dirty="0">
                <a:hlinkClick r:id="rId6"/>
              </a:rPr>
              <a:t>National Scientific Council on the Developing Child</a:t>
            </a:r>
            <a:r>
              <a:rPr lang="en-US" dirty="0"/>
              <a:t>, a multidisciplinary collaboration comprising leading scholars in neuroscience, developmental psychology, pediatrics, and economics, whose mission is to bring sound and accurate science to bear on public decision-making affecting the lives of young children</a:t>
            </a:r>
            <a:r>
              <a:rPr lang="en-US" dirty="0" smtClean="0"/>
              <a:t>.</a:t>
            </a:r>
          </a:p>
          <a:p>
            <a:endParaRPr lang="en-US" b="1" dirty="0"/>
          </a:p>
          <a:p>
            <a:r>
              <a:rPr lang="en-US" dirty="0"/>
              <a:t>Dr. </a:t>
            </a:r>
            <a:r>
              <a:rPr lang="en-US" dirty="0" err="1"/>
              <a:t>Shonkoff</a:t>
            </a:r>
            <a:r>
              <a:rPr lang="en-US" dirty="0"/>
              <a:t> chaired the </a:t>
            </a:r>
            <a:r>
              <a:rPr lang="en-US" i="1" dirty="0">
                <a:hlinkClick r:id="rId7"/>
              </a:rPr>
              <a:t>Committee on Integrating the Science of Early Childhood Development</a:t>
            </a:r>
            <a:r>
              <a:rPr lang="en-US" dirty="0"/>
              <a:t> for the </a:t>
            </a:r>
            <a:r>
              <a:rPr lang="en-US" i="1" dirty="0">
                <a:hlinkClick r:id="rId8"/>
              </a:rPr>
              <a:t>Institute of Medicine</a:t>
            </a:r>
            <a:r>
              <a:rPr lang="en-US" dirty="0"/>
              <a:t> and the </a:t>
            </a:r>
            <a:r>
              <a:rPr lang="en-US" i="1" dirty="0">
                <a:hlinkClick r:id="rId9"/>
              </a:rPr>
              <a:t>National Research Council</a:t>
            </a:r>
            <a:r>
              <a:rPr lang="en-US" dirty="0"/>
              <a:t>, and coedited its final report, </a:t>
            </a:r>
            <a:r>
              <a:rPr lang="en-US" i="1" dirty="0">
                <a:hlinkClick r:id="rId10"/>
              </a:rPr>
              <a:t>"From Neurons to Neighborhoods: The Science of Early Childhood Development."</a:t>
            </a:r>
            <a:r>
              <a:rPr lang="en-US" dirty="0"/>
              <a:t> </a:t>
            </a:r>
            <a:endParaRPr lang="en-US" b="1" dirty="0"/>
          </a:p>
          <a:p>
            <a:endParaRPr lang="en-US" dirty="0"/>
          </a:p>
          <a:p>
            <a:r>
              <a:rPr lang="en-US" dirty="0" smtClean="0"/>
              <a:t>Judy </a:t>
            </a:r>
            <a:r>
              <a:rPr lang="en-US" dirty="0" err="1" smtClean="0"/>
              <a:t>willis</a:t>
            </a:r>
            <a:r>
              <a:rPr lang="en-US" dirty="0" smtClean="0"/>
              <a:t>, </a:t>
            </a:r>
          </a:p>
          <a:p>
            <a:endParaRPr lang="en-US" dirty="0"/>
          </a:p>
          <a:p>
            <a:r>
              <a:rPr lang="en-US" dirty="0" smtClean="0"/>
              <a:t>Dr. Sam Wang, </a:t>
            </a:r>
            <a:r>
              <a:rPr lang="en-US" dirty="0" err="1" smtClean="0"/>
              <a:t>Pri</a:t>
            </a:r>
            <a:endParaRPr lang="en-US" dirty="0" smtClean="0"/>
          </a:p>
          <a:p>
            <a:r>
              <a:rPr lang="en-US" dirty="0"/>
              <a:t>http://www.welcometoyourbrain.com/</a:t>
            </a:r>
          </a:p>
        </p:txBody>
      </p:sp>
      <p:sp>
        <p:nvSpPr>
          <p:cNvPr id="4" name="Slide Number Placeholder 3"/>
          <p:cNvSpPr>
            <a:spLocks noGrp="1"/>
          </p:cNvSpPr>
          <p:nvPr>
            <p:ph type="sldNum" sz="quarter" idx="10"/>
          </p:nvPr>
        </p:nvSpPr>
        <p:spPr/>
        <p:txBody>
          <a:bodyPr/>
          <a:lstStyle/>
          <a:p>
            <a:pPr>
              <a:defRPr/>
            </a:pPr>
            <a:fld id="{7CAAC6C9-184A-47F9-A125-207854005860}" type="slidenum">
              <a:rPr lang="en-US" smtClean="0"/>
              <a:pPr>
                <a:defRPr/>
              </a:pPr>
              <a:t>14</a:t>
            </a:fld>
            <a:endParaRPr lang="en-US" dirty="0"/>
          </a:p>
        </p:txBody>
      </p:sp>
    </p:spTree>
    <p:extLst>
      <p:ext uri="{BB962C8B-B14F-4D97-AF65-F5344CB8AC3E}">
        <p14:creationId xmlns:p14="http://schemas.microsoft.com/office/powerpoint/2010/main" val="4082641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AAC6C9-184A-47F9-A125-207854005860}" type="slidenum">
              <a:rPr lang="en-US" smtClean="0"/>
              <a:pPr>
                <a:defRPr/>
              </a:pPr>
              <a:t>15</a:t>
            </a:fld>
            <a:endParaRPr lang="en-US" dirty="0"/>
          </a:p>
        </p:txBody>
      </p:sp>
    </p:spTree>
    <p:extLst>
      <p:ext uri="{BB962C8B-B14F-4D97-AF65-F5344CB8AC3E}">
        <p14:creationId xmlns:p14="http://schemas.microsoft.com/office/powerpoint/2010/main" val="1378137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Gallinsky</a:t>
            </a:r>
          </a:p>
          <a:p>
            <a:r>
              <a:rPr lang="en-US" sz="1050" dirty="0" smtClean="0"/>
              <a:t>Collaborating </a:t>
            </a:r>
            <a:r>
              <a:rPr lang="en-US" sz="1050" dirty="0"/>
              <a:t>with top researchers in the science of childhood brain development for the past decade, she identifies seven life skills that help children reach their full potential and unleash their passion to learn. The skills are presented in a readable and accessible volume enlivened by parents' narratives about what works and what doesn't, hints and tips, and over a hundred suggestions (games and family activities) for involving kids in the pursuit of learning. Each of seven chapters focuses on one skill, most of them involved with the executive (or management) function of the brain, such as focus and self-control, communicating, and critical thinking. Galinsky urges parents to instill in their children a grasp of different kinds of knowledge to best tap inborn sense and foster self-motivation. The big message is simple: teaching children to think may be the most important thing </a:t>
            </a:r>
            <a:r>
              <a:rPr lang="en-US" sz="1050" dirty="0" smtClean="0"/>
              <a:t>a parent </a:t>
            </a:r>
            <a:r>
              <a:rPr lang="en-US" sz="1050" dirty="0"/>
              <a:t>can do</a:t>
            </a:r>
            <a:r>
              <a:rPr lang="en-US" sz="1050" dirty="0" smtClean="0"/>
              <a:t>.</a:t>
            </a:r>
          </a:p>
          <a:p>
            <a:endParaRPr lang="en-US" sz="1050" dirty="0"/>
          </a:p>
          <a:p>
            <a:r>
              <a:rPr lang="en-US" sz="1050" dirty="0" smtClean="0"/>
              <a:t>Tough</a:t>
            </a:r>
          </a:p>
          <a:p>
            <a:r>
              <a:rPr lang="en-US" sz="1050" dirty="0" smtClean="0"/>
              <a:t> </a:t>
            </a:r>
            <a:r>
              <a:rPr lang="en-US" sz="1050" i="1" dirty="0"/>
              <a:t>How Children Succeed </a:t>
            </a:r>
            <a:r>
              <a:rPr lang="en-US" sz="1050" dirty="0"/>
              <a:t>introduces a new generation of scientists and educators who are radically changing our understanding of how children develop character, how they learn to think, and how they overcome adversity. It tells the personal stories of young people struggling to stay on the right side of the line between success and failure. And it argues for a new way of thinking about how best to steer an individual child — or a whole generation of children — toward a successful future. </a:t>
            </a:r>
          </a:p>
        </p:txBody>
      </p:sp>
      <p:sp>
        <p:nvSpPr>
          <p:cNvPr id="4" name="Slide Number Placeholder 3"/>
          <p:cNvSpPr>
            <a:spLocks noGrp="1"/>
          </p:cNvSpPr>
          <p:nvPr>
            <p:ph type="sldNum" sz="quarter" idx="10"/>
          </p:nvPr>
        </p:nvSpPr>
        <p:spPr/>
        <p:txBody>
          <a:bodyPr/>
          <a:lstStyle/>
          <a:p>
            <a:pPr>
              <a:defRPr/>
            </a:pPr>
            <a:fld id="{7CAAC6C9-184A-47F9-A125-207854005860}" type="slidenum">
              <a:rPr lang="en-US" smtClean="0"/>
              <a:pPr>
                <a:defRPr/>
              </a:pPr>
              <a:t>16</a:t>
            </a:fld>
            <a:endParaRPr lang="en-US" dirty="0"/>
          </a:p>
        </p:txBody>
      </p:sp>
    </p:spTree>
    <p:extLst>
      <p:ext uri="{BB962C8B-B14F-4D97-AF65-F5344CB8AC3E}">
        <p14:creationId xmlns:p14="http://schemas.microsoft.com/office/powerpoint/2010/main" val="2431227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CAAC6C9-184A-47F9-A125-207854005860}" type="slidenum">
              <a:rPr lang="en-US" smtClean="0"/>
              <a:pPr>
                <a:defRPr/>
              </a:pPr>
              <a:t>18</a:t>
            </a:fld>
            <a:endParaRPr lang="en-US" dirty="0"/>
          </a:p>
        </p:txBody>
      </p:sp>
    </p:spTree>
    <p:extLst>
      <p:ext uri="{BB962C8B-B14F-4D97-AF65-F5344CB8AC3E}">
        <p14:creationId xmlns:p14="http://schemas.microsoft.com/office/powerpoint/2010/main" val="3116304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dirty="0" smtClean="0">
              <a:latin typeface="Arial" pitchFamily="34" charset="0"/>
              <a:ea typeface="ＭＳ Ｐゴシック"/>
              <a:cs typeface="ＭＳ Ｐゴシック"/>
            </a:endParaRPr>
          </a:p>
        </p:txBody>
      </p:sp>
      <p:sp>
        <p:nvSpPr>
          <p:cNvPr id="38916" name="Slide Number Placeholder 3"/>
          <p:cNvSpPr>
            <a:spLocks noGrp="1"/>
          </p:cNvSpPr>
          <p:nvPr>
            <p:ph type="sldNum" sz="quarter" idx="5"/>
          </p:nvPr>
        </p:nvSpPr>
        <p:spPr>
          <a:noFill/>
        </p:spPr>
        <p:txBody>
          <a:bodyPr/>
          <a:lstStyle/>
          <a:p>
            <a:fld id="{6964D625-7F64-4244-A24B-F39DF747393E}" type="slidenum">
              <a:rPr lang="en-US" smtClean="0">
                <a:latin typeface="Arial" pitchFamily="34" charset="0"/>
                <a:ea typeface="ＭＳ Ｐゴシック"/>
                <a:cs typeface="ＭＳ Ｐゴシック"/>
              </a:rPr>
              <a:pPr/>
              <a:t>19</a:t>
            </a:fld>
            <a:endParaRPr lang="en-US" dirty="0" smtClean="0">
              <a:latin typeface="Arial" pitchFamily="34" charset="0"/>
              <a:ea typeface="ＭＳ Ｐゴシック"/>
              <a:cs typeface="ＭＳ Ｐゴシック"/>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7BA1D2-A181-4A2E-849A-78F7C4B3201A}" type="slidenum">
              <a:rPr lang="en-US">
                <a:solidFill>
                  <a:prstClr val="black"/>
                </a:solidFill>
              </a:rPr>
              <a:pPr/>
              <a:t>20</a:t>
            </a:fld>
            <a:endParaRPr lang="en-US">
              <a:solidFill>
                <a:prstClr val="black"/>
              </a:solidFill>
            </a:endParaRPr>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AAC6C9-184A-47F9-A125-207854005860}" type="slidenum">
              <a:rPr lang="en-US" smtClean="0"/>
              <a:pPr>
                <a:defRPr/>
              </a:pPr>
              <a:t>21</a:t>
            </a:fld>
            <a:endParaRPr lang="en-US" dirty="0"/>
          </a:p>
        </p:txBody>
      </p:sp>
    </p:spTree>
    <p:extLst>
      <p:ext uri="{BB962C8B-B14F-4D97-AF65-F5344CB8AC3E}">
        <p14:creationId xmlns:p14="http://schemas.microsoft.com/office/powerpoint/2010/main" val="1883823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AAC6C9-184A-47F9-A125-207854005860}" type="slidenum">
              <a:rPr lang="en-US" smtClean="0"/>
              <a:pPr>
                <a:defRPr/>
              </a:pPr>
              <a:t>22</a:t>
            </a:fld>
            <a:endParaRPr lang="en-US" dirty="0"/>
          </a:p>
        </p:txBody>
      </p:sp>
    </p:spTree>
    <p:extLst>
      <p:ext uri="{BB962C8B-B14F-4D97-AF65-F5344CB8AC3E}">
        <p14:creationId xmlns:p14="http://schemas.microsoft.com/office/powerpoint/2010/main" val="347883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ea typeface="ＭＳ Ｐゴシック"/>
                <a:cs typeface="ＭＳ Ｐゴシック"/>
              </a:rPr>
              <a:t>Exploring – when we begin to learn, develop a plan, and reach out broadly across our communities to build our partnerships</a:t>
            </a:r>
          </a:p>
          <a:p>
            <a:endParaRPr lang="en-US" dirty="0" smtClean="0">
              <a:latin typeface="Arial" pitchFamily="34" charset="0"/>
              <a:ea typeface="ＭＳ Ｐゴシック"/>
              <a:cs typeface="ＭＳ Ｐゴシック"/>
            </a:endParaRPr>
          </a:p>
          <a:p>
            <a:r>
              <a:rPr lang="en-US" dirty="0" smtClean="0">
                <a:latin typeface="Arial" pitchFamily="34" charset="0"/>
                <a:ea typeface="ＭＳ Ｐゴシック"/>
                <a:cs typeface="ＭＳ Ｐゴシック"/>
              </a:rPr>
              <a:t>Emerging – when we are beginning to put in place the staffing, management, governance structures and find the resources to offer programming and services.</a:t>
            </a:r>
          </a:p>
          <a:p>
            <a:endParaRPr lang="en-US" dirty="0" smtClean="0">
              <a:latin typeface="Arial" pitchFamily="34" charset="0"/>
              <a:ea typeface="ＭＳ Ｐゴシック"/>
              <a:cs typeface="ＭＳ Ｐゴシック"/>
            </a:endParaRPr>
          </a:p>
          <a:p>
            <a:r>
              <a:rPr lang="en-US" dirty="0" smtClean="0">
                <a:latin typeface="Arial" pitchFamily="34" charset="0"/>
                <a:ea typeface="ＭＳ Ｐゴシック"/>
                <a:cs typeface="ＭＳ Ｐゴシック"/>
              </a:rPr>
              <a:t>Maturing – when we are continuing to plan, raise funds, and integrating our practices into the work of the school</a:t>
            </a:r>
          </a:p>
          <a:p>
            <a:endParaRPr lang="en-US" dirty="0" smtClean="0">
              <a:latin typeface="Arial" pitchFamily="34" charset="0"/>
              <a:ea typeface="ＭＳ Ｐゴシック"/>
              <a:cs typeface="ＭＳ Ｐゴシック"/>
            </a:endParaRPr>
          </a:p>
          <a:p>
            <a:r>
              <a:rPr lang="en-US" dirty="0" smtClean="0">
                <a:latin typeface="Arial" pitchFamily="34" charset="0"/>
                <a:ea typeface="ＭＳ Ｐゴシック"/>
                <a:cs typeface="ＭＳ Ｐゴシック"/>
              </a:rPr>
              <a:t>Excelling – when we are continuously improving, adapting, developing new leaders and teaching others the CS strategy</a:t>
            </a:r>
          </a:p>
        </p:txBody>
      </p:sp>
      <p:sp>
        <p:nvSpPr>
          <p:cNvPr id="4" name="Slide Number Placeholder 3"/>
          <p:cNvSpPr>
            <a:spLocks noGrp="1"/>
          </p:cNvSpPr>
          <p:nvPr>
            <p:ph type="sldNum" sz="quarter" idx="10"/>
          </p:nvPr>
        </p:nvSpPr>
        <p:spPr/>
        <p:txBody>
          <a:bodyPr/>
          <a:lstStyle/>
          <a:p>
            <a:fld id="{C2C8EB70-692C-4CB0-BE73-51F05AF10CCC}"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Kids, just like</a:t>
            </a:r>
            <a:r>
              <a:rPr lang="en-US" baseline="0" dirty="0" smtClean="0"/>
              <a:t> adults, don’t show up at school automatically ready to learn.  They bring with them all sorts of baggage and issues that are getting in the way of good learning.</a:t>
            </a:r>
            <a:endParaRPr lang="en-US" dirty="0"/>
          </a:p>
        </p:txBody>
      </p:sp>
      <p:sp>
        <p:nvSpPr>
          <p:cNvPr id="4" name="Slide Number Placeholder 3"/>
          <p:cNvSpPr>
            <a:spLocks noGrp="1"/>
          </p:cNvSpPr>
          <p:nvPr>
            <p:ph type="sldNum" sz="quarter" idx="10"/>
          </p:nvPr>
        </p:nvSpPr>
        <p:spPr/>
        <p:txBody>
          <a:bodyPr/>
          <a:lstStyle/>
          <a:p>
            <a:fld id="{13825799-205C-421A-B4BF-9837E140C25E}" type="slidenum">
              <a:rPr lang="en-US" smtClean="0"/>
              <a:pPr/>
              <a:t>5</a:t>
            </a:fld>
            <a:endParaRPr lang="en-US"/>
          </a:p>
        </p:txBody>
      </p:sp>
    </p:spTree>
    <p:extLst>
      <p:ext uri="{BB962C8B-B14F-4D97-AF65-F5344CB8AC3E}">
        <p14:creationId xmlns:p14="http://schemas.microsoft.com/office/powerpoint/2010/main" val="7961465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E717A07-B5FD-475E-B9DC-EEB38D094B86}" type="slidenum">
              <a:rPr lang="en-US"/>
              <a:pPr/>
              <a:t>24</a:t>
            </a:fld>
            <a:endParaRPr 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smtClean="0">
              <a:latin typeface="Arial" charset="0"/>
              <a:ea typeface="ＭＳ Ｐゴシック" pitchFamily="16"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909D39E9-BFD1-406B-A19A-930DE19B79D0}" type="slidenum">
              <a:rPr lang="en-US" smtClean="0">
                <a:solidFill>
                  <a:prstClr val="black"/>
                </a:solidFill>
              </a:rPr>
              <a:pPr/>
              <a:t>25</a:t>
            </a:fld>
            <a:endParaRPr lang="en-US" smtClean="0">
              <a:solidFill>
                <a:prstClr val="black"/>
              </a:solidFill>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AAC6C9-184A-47F9-A125-207854005860}" type="slidenum">
              <a:rPr lang="en-US" smtClean="0"/>
              <a:pPr>
                <a:defRPr/>
              </a:pPr>
              <a:t>6</a:t>
            </a:fld>
            <a:endParaRPr lang="en-US"/>
          </a:p>
        </p:txBody>
      </p:sp>
    </p:spTree>
    <p:extLst>
      <p:ext uri="{BB962C8B-B14F-4D97-AF65-F5344CB8AC3E}">
        <p14:creationId xmlns:p14="http://schemas.microsoft.com/office/powerpoint/2010/main" val="55953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CAAC6C9-184A-47F9-A125-207854005860}"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BCDCF8B9-6D9B-4EAA-9A4E-CC112ECE0C91}" type="slidenum">
              <a:rPr lang="en-US" smtClean="0">
                <a:latin typeface="Arial" pitchFamily="34" charset="0"/>
                <a:ea typeface="ＭＳ Ｐゴシック"/>
                <a:cs typeface="ＭＳ Ｐゴシック"/>
              </a:rPr>
              <a:pPr/>
              <a:t>8</a:t>
            </a:fld>
            <a:endParaRPr lang="en-US" dirty="0" smtClean="0">
              <a:latin typeface="Arial" pitchFamily="34" charset="0"/>
              <a:ea typeface="ＭＳ Ｐゴシック"/>
              <a:cs typeface="ＭＳ Ｐゴシック"/>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dirty="0" smtClean="0">
              <a:latin typeface="Arial" pitchFamily="34" charset="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CAAC6C9-184A-47F9-A125-207854005860}" type="slidenum">
              <a:rPr lang="en-US" smtClean="0"/>
              <a:pPr>
                <a:defRPr/>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BCDCF8B9-6D9B-4EAA-9A4E-CC112ECE0C91}" type="slidenum">
              <a:rPr lang="en-US" smtClean="0">
                <a:latin typeface="Arial" pitchFamily="34" charset="0"/>
                <a:ea typeface="ＭＳ Ｐゴシック"/>
                <a:cs typeface="ＭＳ Ｐゴシック"/>
              </a:rPr>
              <a:pPr/>
              <a:t>10</a:t>
            </a:fld>
            <a:endParaRPr lang="en-US" smtClean="0">
              <a:latin typeface="Arial" pitchFamily="34" charset="0"/>
              <a:ea typeface="ＭＳ Ｐゴシック"/>
              <a:cs typeface="ＭＳ Ｐゴシック"/>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r>
              <a:rPr lang="en-US" dirty="0" smtClean="0">
                <a:latin typeface="Arial" pitchFamily="34" charset="0"/>
                <a:ea typeface="ＭＳ Ｐゴシック"/>
                <a:cs typeface="ＭＳ Ｐゴシック"/>
              </a:rPr>
              <a:t>A rotary phone</a:t>
            </a:r>
            <a:r>
              <a:rPr lang="en-US" baseline="0" dirty="0" smtClean="0">
                <a:latin typeface="Arial" pitchFamily="34" charset="0"/>
                <a:ea typeface="ＭＳ Ｐゴシック"/>
                <a:cs typeface="ＭＳ Ｐゴシック"/>
              </a:rPr>
              <a:t> is a </a:t>
            </a:r>
            <a:r>
              <a:rPr lang="en-US" baseline="0" dirty="0" err="1" smtClean="0">
                <a:latin typeface="Arial" pitchFamily="34" charset="0"/>
                <a:ea typeface="ＭＳ Ｐゴシック"/>
                <a:cs typeface="ＭＳ Ｐゴシック"/>
              </a:rPr>
              <a:t>uni-tasker</a:t>
            </a:r>
            <a:r>
              <a:rPr lang="en-US" baseline="0" dirty="0" smtClean="0">
                <a:latin typeface="Arial" pitchFamily="34" charset="0"/>
                <a:ea typeface="ＭＳ Ｐゴシック"/>
                <a:cs typeface="ＭＳ Ｐゴシック"/>
              </a:rPr>
              <a:t>, in that it can only make and receive phone calls.  At one point, that’s all that we needed and it served us well.</a:t>
            </a:r>
          </a:p>
          <a:p>
            <a:endParaRPr lang="en-US" baseline="0" dirty="0" smtClean="0">
              <a:latin typeface="Arial" pitchFamily="34" charset="0"/>
              <a:ea typeface="ＭＳ Ｐゴシック"/>
              <a:cs typeface="ＭＳ Ｐゴシック"/>
            </a:endParaRPr>
          </a:p>
          <a:p>
            <a:r>
              <a:rPr lang="en-US" baseline="0" dirty="0" smtClean="0">
                <a:latin typeface="Arial" pitchFamily="34" charset="0"/>
                <a:ea typeface="ＭＳ Ｐゴシック"/>
                <a:cs typeface="ＭＳ Ｐゴシック"/>
              </a:rPr>
              <a:t>This is not to say that Community Schools is a new idea…rather, the concept has been around for over a century, starting with our settlement houses and industrial schools, and the linking of them to Boys and Girls Clubs and other programs and services that were not traditionally part of the school day.</a:t>
            </a:r>
          </a:p>
          <a:p>
            <a:endParaRPr lang="en-US" baseline="0" dirty="0" smtClean="0">
              <a:latin typeface="Arial" pitchFamily="34" charset="0"/>
              <a:ea typeface="ＭＳ Ｐゴシック"/>
              <a:cs typeface="ＭＳ Ｐゴシック"/>
            </a:endParaRPr>
          </a:p>
          <a:p>
            <a:r>
              <a:rPr lang="en-US" baseline="0" dirty="0" smtClean="0">
                <a:latin typeface="Arial" pitchFamily="34" charset="0"/>
                <a:ea typeface="ＭＳ Ｐゴシック"/>
                <a:cs typeface="ＭＳ Ｐゴシック"/>
              </a:rPr>
              <a:t>The world has changed, however, and we need more functionality.  A community school is more like a smart phone, in that in addition to making and receiving phone calls, it adapts according to the needs of the user.  </a:t>
            </a:r>
          </a:p>
          <a:p>
            <a:pPr marL="171450" indent="-171450">
              <a:buFontTx/>
              <a:buChar char="-"/>
            </a:pPr>
            <a:r>
              <a:rPr lang="en-US" baseline="0" dirty="0" smtClean="0">
                <a:latin typeface="Arial" pitchFamily="34" charset="0"/>
                <a:ea typeface="ＭＳ Ｐゴシック"/>
                <a:cs typeface="ＭＳ Ｐゴシック"/>
              </a:rPr>
              <a:t>It’s an operating platform through which to get many things done</a:t>
            </a:r>
          </a:p>
          <a:p>
            <a:pPr marL="171450" indent="-171450">
              <a:buFontTx/>
              <a:buChar char="-"/>
            </a:pPr>
            <a:r>
              <a:rPr lang="en-US" baseline="0" dirty="0" smtClean="0">
                <a:latin typeface="Arial" pitchFamily="34" charset="0"/>
                <a:ea typeface="ＭＳ Ｐゴシック"/>
                <a:cs typeface="ＭＳ Ｐゴシック"/>
              </a:rPr>
              <a:t>It has apps that can be loaded, upgraded and which relate to one another</a:t>
            </a:r>
          </a:p>
          <a:p>
            <a:pPr marL="171450" indent="-171450">
              <a:buFontTx/>
              <a:buChar char="-"/>
            </a:pPr>
            <a:r>
              <a:rPr lang="en-US" baseline="0" dirty="0" smtClean="0">
                <a:latin typeface="Arial" pitchFamily="34" charset="0"/>
                <a:ea typeface="ＭＳ Ｐゴシック"/>
                <a:cs typeface="ＭＳ Ｐゴシック"/>
              </a:rPr>
              <a:t>It’s a networked device than can interact with other devices</a:t>
            </a:r>
          </a:p>
          <a:p>
            <a:pPr marL="171450" indent="-171450">
              <a:buFontTx/>
              <a:buChar char="-"/>
            </a:pPr>
            <a:r>
              <a:rPr lang="en-US" baseline="0" dirty="0" smtClean="0">
                <a:latin typeface="Arial" pitchFamily="34" charset="0"/>
                <a:ea typeface="ＭＳ Ｐゴシック"/>
                <a:cs typeface="ＭＳ Ｐゴシック"/>
              </a:rPr>
              <a:t>Etc., Etc.</a:t>
            </a:r>
          </a:p>
          <a:p>
            <a:pPr marL="0" indent="0">
              <a:buFontTx/>
              <a:buNone/>
            </a:pPr>
            <a:r>
              <a:rPr lang="en-US" baseline="0" dirty="0" smtClean="0">
                <a:latin typeface="Arial" pitchFamily="34" charset="0"/>
                <a:ea typeface="ＭＳ Ｐゴシック"/>
                <a:cs typeface="ＭＳ Ｐゴシック"/>
              </a:rPr>
              <a:t>A community school is a smart school</a:t>
            </a:r>
          </a:p>
        </p:txBody>
      </p:sp>
    </p:spTree>
    <p:extLst>
      <p:ext uri="{BB962C8B-B14F-4D97-AF65-F5344CB8AC3E}">
        <p14:creationId xmlns:p14="http://schemas.microsoft.com/office/powerpoint/2010/main" val="3446226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70E8CD8-95F6-4174-ABB1-EA11C4982043}" type="slidenum">
              <a:rPr lang="en-US"/>
              <a:pPr/>
              <a:t>11</a:t>
            </a:fld>
            <a:endParaRPr 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latin typeface="Arial" charset="0"/>
              <a:ea typeface="ＭＳ Ｐゴシック" pitchFamily="16"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AAC6C9-184A-47F9-A125-207854005860}" type="slidenum">
              <a:rPr lang="en-US" smtClean="0"/>
              <a:pPr>
                <a:defRPr/>
              </a:pPr>
              <a:t>12</a:t>
            </a:fld>
            <a:endParaRPr lang="en-US"/>
          </a:p>
        </p:txBody>
      </p:sp>
    </p:spTree>
    <p:extLst>
      <p:ext uri="{BB962C8B-B14F-4D97-AF65-F5344CB8AC3E}">
        <p14:creationId xmlns:p14="http://schemas.microsoft.com/office/powerpoint/2010/main" val="11989179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2" y="0"/>
            <a:ext cx="4271749" cy="4476466"/>
          </a:xfrm>
          <a:prstGeom prst="rect">
            <a:avLst/>
          </a:prstGeom>
          <a:solidFill>
            <a:srgbClr val="EA6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743200"/>
            <a:ext cx="1047749" cy="1714500"/>
          </a:xfrm>
          <a:prstGeom prst="rect">
            <a:avLst/>
          </a:prstGeom>
          <a:solidFill>
            <a:srgbClr val="0168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4271748" y="0"/>
            <a:ext cx="4872251" cy="2688336"/>
          </a:xfrm>
          <a:prstGeom prst="rect">
            <a:avLst/>
          </a:prstGeom>
          <a:solidFill>
            <a:srgbClr val="0168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4171979"/>
            <a:ext cx="9144000" cy="2688336"/>
          </a:xfrm>
          <a:prstGeom prst="rect">
            <a:avLst/>
          </a:prstGeom>
          <a:solidFill>
            <a:srgbClr val="EA6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boy on blue.jpg"/>
          <p:cNvPicPr>
            <a:picLocks noChangeAspect="1"/>
          </p:cNvPicPr>
          <p:nvPr/>
        </p:nvPicPr>
        <p:blipFill>
          <a:blip r:embed="rId2" cstate="screen"/>
          <a:srcRect/>
          <a:stretch>
            <a:fillRect/>
          </a:stretch>
        </p:blipFill>
        <p:spPr>
          <a:xfrm>
            <a:off x="6537960" y="0"/>
            <a:ext cx="2606040" cy="4708478"/>
          </a:xfrm>
          <a:prstGeom prst="rect">
            <a:avLst/>
          </a:prstGeom>
        </p:spPr>
      </p:pic>
      <p:sp>
        <p:nvSpPr>
          <p:cNvPr id="13" name="Rectangle 12"/>
          <p:cNvSpPr/>
          <p:nvPr/>
        </p:nvSpPr>
        <p:spPr>
          <a:xfrm>
            <a:off x="581390" y="873458"/>
            <a:ext cx="6182435" cy="4230805"/>
          </a:xfrm>
          <a:prstGeom prst="rect">
            <a:avLst/>
          </a:prstGeom>
          <a:solidFill>
            <a:srgbClr val="BED7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4171979"/>
            <a:ext cx="2606040" cy="268833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81390" y="1815840"/>
            <a:ext cx="6182435" cy="2346041"/>
          </a:xfrm>
        </p:spPr>
        <p:txBody>
          <a:bodyPr>
            <a:normAutofit/>
          </a:bodyPr>
          <a:lstStyle>
            <a:lvl1pPr algn="ctr" rtl="0" fontAlgn="base">
              <a:spcBef>
                <a:spcPct val="0"/>
              </a:spcBef>
              <a:spcAft>
                <a:spcPct val="0"/>
              </a:spcAft>
              <a:defRPr lang="en-US" sz="4000" b="1" kern="1200" baseline="0" dirty="0">
                <a:solidFill>
                  <a:srgbClr val="FFFFFF"/>
                </a:solidFill>
                <a:effectLst>
                  <a:outerShdw blurRad="38100" dist="38100" dir="2700000" algn="tl">
                    <a:srgbClr val="000000">
                      <a:alpha val="43137"/>
                    </a:srgbClr>
                  </a:outerShdw>
                </a:effectLst>
                <a:latin typeface="Calibri" pitchFamily="34" charset="0"/>
                <a:ea typeface="ＭＳ Ｐゴシック"/>
                <a:cs typeface="ＭＳ Ｐゴシック"/>
              </a:defRPr>
            </a:lvl1pPr>
          </a:lstStyle>
          <a:p>
            <a:r>
              <a:rPr lang="en-US" dirty="0" smtClean="0"/>
              <a:t>Click to enter Presentation Title</a:t>
            </a:r>
            <a:endParaRPr lang="en-US" dirty="0"/>
          </a:p>
        </p:txBody>
      </p:sp>
      <p:sp>
        <p:nvSpPr>
          <p:cNvPr id="3" name="Subtitle 2"/>
          <p:cNvSpPr>
            <a:spLocks noGrp="1"/>
          </p:cNvSpPr>
          <p:nvPr>
            <p:ph type="subTitle" idx="1" hasCustomPrompt="1"/>
          </p:nvPr>
        </p:nvSpPr>
        <p:spPr>
          <a:xfrm>
            <a:off x="2895600" y="5257800"/>
            <a:ext cx="5943600" cy="1371600"/>
          </a:xfrm>
        </p:spPr>
        <p:txBody>
          <a:bodyPr anchor="b">
            <a:noAutofit/>
          </a:bodyPr>
          <a:lstStyle>
            <a:lvl1pPr marL="0" indent="0" algn="r" rtl="0" fontAlgn="base">
              <a:spcBef>
                <a:spcPct val="0"/>
              </a:spcBef>
              <a:spcAft>
                <a:spcPct val="0"/>
              </a:spcAft>
              <a:buNone/>
              <a:defRPr lang="en-US" sz="3600" b="1" kern="1200" dirty="0">
                <a:solidFill>
                  <a:srgbClr val="FFFFFF"/>
                </a:solidFill>
                <a:effectLst>
                  <a:outerShdw blurRad="38100" dist="38100" dir="2700000" algn="tl">
                    <a:srgbClr val="000000">
                      <a:alpha val="43137"/>
                    </a:srgbClr>
                  </a:outerShdw>
                </a:effectLst>
                <a:latin typeface="Calibri" pitchFamily="34" charset="0"/>
                <a:ea typeface="ＭＳ Ｐゴシック"/>
                <a:cs typeface="ＭＳ Ｐゴシック"/>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enter Presenter Name &amp; Title</a:t>
            </a:r>
            <a:endParaRPr lang="en-US" dirty="0"/>
          </a:p>
        </p:txBody>
      </p:sp>
      <p:pic>
        <p:nvPicPr>
          <p:cNvPr id="16" name="Picture 15"/>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237744" y="4284755"/>
            <a:ext cx="2130552" cy="2462784"/>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No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p:nvPr userDrawn="1"/>
        </p:nvSpPr>
        <p:spPr>
          <a:xfrm>
            <a:off x="0" y="6262577"/>
            <a:ext cx="9144000" cy="5954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8853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Media">
    <p:spTree>
      <p:nvGrpSpPr>
        <p:cNvPr id="1" name=""/>
        <p:cNvGrpSpPr/>
        <p:nvPr/>
      </p:nvGrpSpPr>
      <p:grpSpPr>
        <a:xfrm>
          <a:off x="0" y="0"/>
          <a:ext cx="0" cy="0"/>
          <a:chOff x="0" y="0"/>
          <a:chExt cx="0" cy="0"/>
        </a:xfrm>
      </p:grpSpPr>
      <p:sp>
        <p:nvSpPr>
          <p:cNvPr id="5" name="Media Placeholder 4"/>
          <p:cNvSpPr>
            <a:spLocks noGrp="1"/>
          </p:cNvSpPr>
          <p:nvPr>
            <p:ph type="media" sz="quarter" idx="10"/>
          </p:nvPr>
        </p:nvSpPr>
        <p:spPr>
          <a:xfrm>
            <a:off x="0" y="0"/>
            <a:ext cx="9144000" cy="6858000"/>
          </a:xfrm>
          <a:solidFill>
            <a:schemeClr val="tx1"/>
          </a:solidFill>
        </p:spPr>
        <p:txBody>
          <a:bodyPr/>
          <a:lstStyle>
            <a:lvl1pPr marL="0" indent="0">
              <a:buNone/>
              <a:defRPr/>
            </a:lvl1pPr>
          </a:lstStyle>
          <a:p>
            <a:r>
              <a:rPr lang="en-US" dirty="0" smtClean="0"/>
              <a:t>Click icon to add media</a:t>
            </a:r>
            <a:endParaRPr lang="en-US" dirty="0"/>
          </a:p>
        </p:txBody>
      </p:sp>
    </p:spTree>
    <p:extLst>
      <p:ext uri="{BB962C8B-B14F-4D97-AF65-F5344CB8AC3E}">
        <p14:creationId xmlns:p14="http://schemas.microsoft.com/office/powerpoint/2010/main" val="338028199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lvl1pPr>
              <a:defRPr>
                <a:solidFill>
                  <a:schemeClr val="accent3"/>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accent3"/>
              </a:buClr>
              <a:defRPr>
                <a:solidFill>
                  <a:schemeClr val="tx1"/>
                </a:solidFill>
              </a:defRPr>
            </a:lvl1pPr>
            <a:lvl2pPr>
              <a:buClr>
                <a:schemeClr val="accent2"/>
              </a:buCl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p:nvPicPr>
        <p:blipFill rotWithShape="1">
          <a:blip r:embed="rId2" cstate="screen">
            <a:clrChange>
              <a:clrFrom>
                <a:srgbClr val="000000"/>
              </a:clrFrom>
              <a:clrTo>
                <a:srgbClr val="000000">
                  <a:alpha val="0"/>
                </a:srgbClr>
              </a:clrTo>
            </a:clrChange>
            <a:extLst>
              <a:ext uri="{28A0092B-C50C-407E-A947-70E740481C1C}">
                <a14:useLocalDpi xmlns:a14="http://schemas.microsoft.com/office/drawing/2010/main" val="0"/>
              </a:ext>
            </a:extLst>
          </a:blip>
          <a:srcRect/>
          <a:stretch/>
        </p:blipFill>
        <p:spPr>
          <a:xfrm>
            <a:off x="8056880" y="358140"/>
            <a:ext cx="960120" cy="960120"/>
          </a:xfrm>
          <a:prstGeom prst="rect">
            <a:avLst/>
          </a:prstGeom>
        </p:spPr>
      </p:pic>
      <p:sp>
        <p:nvSpPr>
          <p:cNvPr id="7" name="Line 2"/>
          <p:cNvSpPr>
            <a:spLocks noChangeShapeType="1"/>
          </p:cNvSpPr>
          <p:nvPr/>
        </p:nvSpPr>
        <p:spPr bwMode="auto">
          <a:xfrm>
            <a:off x="7962900" y="152400"/>
            <a:ext cx="0" cy="1371600"/>
          </a:xfrm>
          <a:prstGeom prst="line">
            <a:avLst/>
          </a:prstGeom>
          <a:ln>
            <a:solidFill>
              <a:schemeClr val="tx1"/>
            </a:solidFill>
            <a:headEnd/>
            <a:tailEnd/>
          </a:ln>
        </p:spPr>
        <p:style>
          <a:lnRef idx="1">
            <a:schemeClr val="accent2"/>
          </a:lnRef>
          <a:fillRef idx="0">
            <a:schemeClr val="accent2"/>
          </a:fillRef>
          <a:effectRef idx="0">
            <a:schemeClr val="accent2"/>
          </a:effectRef>
          <a:fontRef idx="minor">
            <a:schemeClr val="tx1"/>
          </a:fontRef>
        </p:style>
        <p:txBody>
          <a:bodyPr/>
          <a:lstStyle/>
          <a:p>
            <a:pPr eaLnBrk="0" hangingPunct="0">
              <a:defRPr/>
            </a:pPr>
            <a:endParaRPr lang="en-US" dirty="0">
              <a:latin typeface="+mn-lt"/>
              <a:ea typeface="ＭＳ Ｐゴシック" pitchFamily="-60" charset="-128"/>
              <a:cs typeface="ＭＳ Ｐゴシック" pitchFamily="-60" charset="-128"/>
            </a:endParaRPr>
          </a:p>
        </p:txBody>
      </p:sp>
    </p:spTree>
    <p:extLst>
      <p:ext uri="{BB962C8B-B14F-4D97-AF65-F5344CB8AC3E}">
        <p14:creationId xmlns:p14="http://schemas.microsoft.com/office/powerpoint/2010/main" val="140195793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Final Slide">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84307" y="5363072"/>
            <a:ext cx="7211962" cy="523220"/>
          </a:xfrm>
          <a:prstGeom prst="rect">
            <a:avLst/>
          </a:prstGeom>
        </p:spPr>
        <p:txBody>
          <a:bodyPr wrap="square">
            <a:spAutoFit/>
          </a:bodyPr>
          <a:lstStyle/>
          <a:p>
            <a:pPr algn="ctr" eaLnBrk="1" hangingPunct="1">
              <a:buFont typeface="Wingdings" pitchFamily="16" charset="2"/>
              <a:buNone/>
            </a:pPr>
            <a:r>
              <a:rPr lang="en-US" sz="2800" b="1" dirty="0" smtClean="0">
                <a:solidFill>
                  <a:schemeClr val="accent2"/>
                </a:solidFill>
                <a:latin typeface="Calibri" pitchFamily="34" charset="0"/>
                <a:ea typeface="ＭＳ Ｐゴシック" pitchFamily="16" charset="-128"/>
              </a:rPr>
              <a:t>nationalcenterforcommunityschools.org</a:t>
            </a:r>
          </a:p>
        </p:txBody>
      </p:sp>
      <p:pic>
        <p:nvPicPr>
          <p:cNvPr id="3" name="Picture 2"/>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2884488" y="457200"/>
            <a:ext cx="3374136" cy="3900289"/>
          </a:xfrm>
          <a:prstGeom prst="rect">
            <a:avLst/>
          </a:prstGeom>
        </p:spPr>
      </p:pic>
      <p:pic>
        <p:nvPicPr>
          <p:cNvPr id="9" name="Picture 8"/>
          <p:cNvPicPr>
            <a:picLocks noChangeAspect="1"/>
          </p:cNvPicPr>
          <p:nvPr/>
        </p:nvPicPr>
        <p:blipFill>
          <a:blip r:embed="rId3" cstate="screen">
            <a:clrChange>
              <a:clrFrom>
                <a:srgbClr val="F9FDFE"/>
              </a:clrFrom>
              <a:clrTo>
                <a:srgbClr val="F9FDFE">
                  <a:alpha val="0"/>
                </a:srgbClr>
              </a:clrTo>
            </a:clrChange>
            <a:extLst>
              <a:ext uri="{28A0092B-C50C-407E-A947-70E740481C1C}">
                <a14:useLocalDpi xmlns:a14="http://schemas.microsoft.com/office/drawing/2010/main" val="0"/>
              </a:ext>
            </a:extLst>
          </a:blip>
          <a:stretch>
            <a:fillRect/>
          </a:stretch>
        </p:blipFill>
        <p:spPr>
          <a:xfrm>
            <a:off x="1641348" y="5029200"/>
            <a:ext cx="5897880" cy="370649"/>
          </a:xfrm>
          <a:prstGeom prst="rect">
            <a:avLst/>
          </a:prstGeom>
        </p:spPr>
      </p:pic>
      <p:sp>
        <p:nvSpPr>
          <p:cNvPr id="11" name="Text Placeholder 10"/>
          <p:cNvSpPr>
            <a:spLocks noGrp="1"/>
          </p:cNvSpPr>
          <p:nvPr>
            <p:ph type="body" sz="quarter" idx="10"/>
          </p:nvPr>
        </p:nvSpPr>
        <p:spPr>
          <a:xfrm>
            <a:off x="1143000" y="6172200"/>
            <a:ext cx="7053263" cy="457200"/>
          </a:xfrm>
        </p:spPr>
        <p:txBody>
          <a:bodyPr anchor="ctr"/>
          <a:lstStyle>
            <a:lvl1pPr marL="0" indent="0" algn="ctr">
              <a:buNone/>
              <a:defRPr b="1">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6662954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Section Header 4">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43600"/>
          </a:xfrm>
        </p:spPr>
        <p:txBody>
          <a:bodyPr anchor="ctr">
            <a:normAutofit/>
          </a:bodyPr>
          <a:lstStyle>
            <a:lvl1pPr algn="ctr" defTabSz="914400" rtl="0" eaLnBrk="1" latinLnBrk="0" hangingPunct="1">
              <a:spcBef>
                <a:spcPct val="0"/>
              </a:spcBef>
              <a:buNone/>
              <a:defRPr lang="en-US" sz="3600" b="1" kern="1200" dirty="0">
                <a:solidFill>
                  <a:schemeClr val="accent1"/>
                </a:solidFill>
                <a:effectLst>
                  <a:outerShdw blurRad="38100" dist="38100" dir="2700000" algn="tl">
                    <a:srgbClr val="000000">
                      <a:alpha val="43137"/>
                    </a:srgbClr>
                  </a:outerShdw>
                </a:effectLst>
                <a:latin typeface="Calibri" pitchFamily="34" charset="0"/>
                <a:ea typeface="ＭＳ Ｐゴシック"/>
                <a:cs typeface="ＭＳ Ｐゴシック"/>
              </a:defRPr>
            </a:lvl1pPr>
          </a:lstStyle>
          <a:p>
            <a:r>
              <a:rPr lang="en-US" smtClean="0"/>
              <a:t>Click to edit Master title style</a:t>
            </a:r>
            <a:endParaRPr lang="en-US" dirty="0"/>
          </a:p>
        </p:txBody>
      </p:sp>
    </p:spTree>
    <p:extLst>
      <p:ext uri="{BB962C8B-B14F-4D97-AF65-F5344CB8AC3E}">
        <p14:creationId xmlns:p14="http://schemas.microsoft.com/office/powerpoint/2010/main" val="407968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7" name="Rectangle 6"/>
          <p:cNvSpPr/>
          <p:nvPr userDrawn="1"/>
        </p:nvSpPr>
        <p:spPr bwMode="auto">
          <a:xfrm>
            <a:off x="0" y="0"/>
            <a:ext cx="9144000" cy="68580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0" charset="0"/>
              <a:ea typeface="ＭＳ Ｐゴシック" pitchFamily="-60" charset="-128"/>
              <a:cs typeface="ＭＳ Ｐゴシック" pitchFamily="-60" charset="-128"/>
            </a:endParaRPr>
          </a:p>
        </p:txBody>
      </p:sp>
      <p:sp>
        <p:nvSpPr>
          <p:cNvPr id="3" name="Text Placeholder 2"/>
          <p:cNvSpPr>
            <a:spLocks noGrp="1"/>
          </p:cNvSpPr>
          <p:nvPr>
            <p:ph type="body" idx="1"/>
          </p:nvPr>
        </p:nvSpPr>
        <p:spPr>
          <a:xfrm>
            <a:off x="457200" y="457200"/>
            <a:ext cx="8229600" cy="5943600"/>
          </a:xfrm>
        </p:spPr>
        <p:txBody>
          <a:bodyPr anchor="ctr" anchorCtr="0"/>
          <a:lstStyle>
            <a:lvl1pPr marL="0" indent="0" algn="ctr">
              <a:buNone/>
              <a:defRPr sz="4000" b="1">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2" y="0"/>
            <a:ext cx="4271749" cy="4476466"/>
          </a:xfrm>
          <a:prstGeom prst="rect">
            <a:avLst/>
          </a:prstGeom>
          <a:solidFill>
            <a:srgbClr val="EA6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9" name="Rectangle 8"/>
          <p:cNvSpPr/>
          <p:nvPr/>
        </p:nvSpPr>
        <p:spPr>
          <a:xfrm>
            <a:off x="0" y="2743200"/>
            <a:ext cx="1047749" cy="1714500"/>
          </a:xfrm>
          <a:prstGeom prst="rect">
            <a:avLst/>
          </a:prstGeom>
          <a:solidFill>
            <a:srgbClr val="0168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0" name="Rectangle 9"/>
          <p:cNvSpPr/>
          <p:nvPr/>
        </p:nvSpPr>
        <p:spPr>
          <a:xfrm>
            <a:off x="4271748" y="0"/>
            <a:ext cx="4872251" cy="2688336"/>
          </a:xfrm>
          <a:prstGeom prst="rect">
            <a:avLst/>
          </a:prstGeom>
          <a:solidFill>
            <a:srgbClr val="0168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1" name="Rectangle 10"/>
          <p:cNvSpPr/>
          <p:nvPr/>
        </p:nvSpPr>
        <p:spPr>
          <a:xfrm>
            <a:off x="0" y="4171979"/>
            <a:ext cx="9144000" cy="2688336"/>
          </a:xfrm>
          <a:prstGeom prst="rect">
            <a:avLst/>
          </a:prstGeom>
          <a:solidFill>
            <a:srgbClr val="EA6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pic>
        <p:nvPicPr>
          <p:cNvPr id="12" name="Picture 11" descr="boy on blue.jpg"/>
          <p:cNvPicPr>
            <a:picLocks noChangeAspect="1"/>
          </p:cNvPicPr>
          <p:nvPr/>
        </p:nvPicPr>
        <p:blipFill>
          <a:blip r:embed="rId2" cstate="screen"/>
          <a:srcRect/>
          <a:stretch>
            <a:fillRect/>
          </a:stretch>
        </p:blipFill>
        <p:spPr>
          <a:xfrm>
            <a:off x="6537960" y="0"/>
            <a:ext cx="2606040" cy="4708478"/>
          </a:xfrm>
          <a:prstGeom prst="rect">
            <a:avLst/>
          </a:prstGeom>
        </p:spPr>
      </p:pic>
      <p:sp>
        <p:nvSpPr>
          <p:cNvPr id="13" name="Rectangle 12"/>
          <p:cNvSpPr/>
          <p:nvPr/>
        </p:nvSpPr>
        <p:spPr>
          <a:xfrm>
            <a:off x="581390" y="873458"/>
            <a:ext cx="6182435" cy="4230805"/>
          </a:xfrm>
          <a:prstGeom prst="rect">
            <a:avLst/>
          </a:prstGeom>
          <a:solidFill>
            <a:srgbClr val="BED7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4" name="Rectangle 13"/>
          <p:cNvSpPr/>
          <p:nvPr/>
        </p:nvSpPr>
        <p:spPr>
          <a:xfrm>
            <a:off x="0" y="4171979"/>
            <a:ext cx="2606040" cy="268833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ctrTitle" hasCustomPrompt="1"/>
          </p:nvPr>
        </p:nvSpPr>
        <p:spPr>
          <a:xfrm>
            <a:off x="581390" y="1815840"/>
            <a:ext cx="6182435" cy="2346041"/>
          </a:xfrm>
        </p:spPr>
        <p:txBody>
          <a:bodyPr>
            <a:normAutofit/>
          </a:bodyPr>
          <a:lstStyle>
            <a:lvl1pPr algn="ctr" rtl="0" fontAlgn="base">
              <a:spcBef>
                <a:spcPct val="0"/>
              </a:spcBef>
              <a:spcAft>
                <a:spcPct val="0"/>
              </a:spcAft>
              <a:defRPr lang="en-US" sz="4000" b="1" kern="1200" baseline="0" dirty="0">
                <a:solidFill>
                  <a:srgbClr val="FFFFFF"/>
                </a:solidFill>
                <a:effectLst>
                  <a:outerShdw blurRad="38100" dist="38100" dir="2700000" algn="tl">
                    <a:srgbClr val="000000">
                      <a:alpha val="43137"/>
                    </a:srgbClr>
                  </a:outerShdw>
                </a:effectLst>
                <a:latin typeface="Calibri" pitchFamily="34" charset="0"/>
                <a:ea typeface="ＭＳ Ｐゴシック"/>
                <a:cs typeface="ＭＳ Ｐゴシック"/>
              </a:defRPr>
            </a:lvl1pPr>
          </a:lstStyle>
          <a:p>
            <a:r>
              <a:rPr lang="en-US" dirty="0" smtClean="0"/>
              <a:t>Click to enter Presentation Title</a:t>
            </a:r>
            <a:endParaRPr lang="en-US" dirty="0"/>
          </a:p>
        </p:txBody>
      </p:sp>
      <p:sp>
        <p:nvSpPr>
          <p:cNvPr id="3" name="Subtitle 2"/>
          <p:cNvSpPr>
            <a:spLocks noGrp="1"/>
          </p:cNvSpPr>
          <p:nvPr>
            <p:ph type="subTitle" idx="1" hasCustomPrompt="1"/>
          </p:nvPr>
        </p:nvSpPr>
        <p:spPr>
          <a:xfrm>
            <a:off x="2895600" y="5257800"/>
            <a:ext cx="5943600" cy="1371600"/>
          </a:xfrm>
        </p:spPr>
        <p:txBody>
          <a:bodyPr anchor="b">
            <a:noAutofit/>
          </a:bodyPr>
          <a:lstStyle>
            <a:lvl1pPr marL="0" indent="0" algn="r" rtl="0" fontAlgn="base">
              <a:spcBef>
                <a:spcPct val="0"/>
              </a:spcBef>
              <a:spcAft>
                <a:spcPct val="0"/>
              </a:spcAft>
              <a:buNone/>
              <a:defRPr lang="en-US" sz="3600" b="1" kern="1200" dirty="0">
                <a:solidFill>
                  <a:srgbClr val="FFFFFF"/>
                </a:solidFill>
                <a:effectLst>
                  <a:outerShdw blurRad="38100" dist="38100" dir="2700000" algn="tl">
                    <a:srgbClr val="000000">
                      <a:alpha val="43137"/>
                    </a:srgbClr>
                  </a:outerShdw>
                </a:effectLst>
                <a:latin typeface="Calibri" pitchFamily="34" charset="0"/>
                <a:ea typeface="ＭＳ Ｐゴシック"/>
                <a:cs typeface="ＭＳ Ｐゴシック"/>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enter Presenter Name &amp; Title</a:t>
            </a:r>
            <a:endParaRPr lang="en-US"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744" y="4284755"/>
            <a:ext cx="2130552" cy="2462784"/>
          </a:xfrm>
          <a:prstGeom prst="rect">
            <a:avLst/>
          </a:prstGeom>
        </p:spPr>
      </p:pic>
      <p:grpSp>
        <p:nvGrpSpPr>
          <p:cNvPr id="15" name="Group 8"/>
          <p:cNvGrpSpPr>
            <a:grpSpLocks/>
          </p:cNvGrpSpPr>
          <p:nvPr userDrawn="1"/>
        </p:nvGrpSpPr>
        <p:grpSpPr bwMode="auto">
          <a:xfrm>
            <a:off x="7493000" y="2992438"/>
            <a:ext cx="1338263" cy="2189162"/>
            <a:chOff x="4704" y="1885"/>
            <a:chExt cx="843" cy="1379"/>
          </a:xfrm>
        </p:grpSpPr>
        <p:sp>
          <p:nvSpPr>
            <p:cNvPr id="17"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18"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19"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20"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21"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22"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23"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24"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25"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26"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27"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28"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29"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30"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31"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32"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33"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34"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35"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36"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37"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38"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39"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40"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41"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42"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43"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44"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45"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46"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sp>
          <p:nvSpPr>
            <p:cNvPr id="47"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solidFill>
                  <a:prstClr val="white"/>
                </a:solidFill>
                <a:ea typeface="ＭＳ Ｐゴシック" pitchFamily="48" charset="-128"/>
              </a:endParaRPr>
            </a:p>
          </p:txBody>
        </p:sp>
      </p:grpSp>
    </p:spTree>
    <p:extLst>
      <p:ext uri="{BB962C8B-B14F-4D97-AF65-F5344CB8AC3E}">
        <p14:creationId xmlns:p14="http://schemas.microsoft.com/office/powerpoint/2010/main" val="286365983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689929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199"/>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199"/>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937685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959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959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945513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ection Header Blu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457200" y="457200"/>
            <a:ext cx="8229600" cy="5943600"/>
          </a:xfrm>
        </p:spPr>
        <p:txBody>
          <a:bodyPr anchor="ctr">
            <a:normAutofit/>
          </a:bodyPr>
          <a:lstStyle>
            <a:lvl1pPr algn="ctr">
              <a:defRPr lang="en-US" sz="3600" b="1" kern="1200" dirty="0">
                <a:solidFill>
                  <a:srgbClr val="FFFFFF"/>
                </a:solidFill>
                <a:effectLst>
                  <a:outerShdw blurRad="38100" dist="38100" dir="2700000" algn="tl">
                    <a:srgbClr val="000000">
                      <a:alpha val="43137"/>
                    </a:srgbClr>
                  </a:outerShdw>
                </a:effectLst>
                <a:latin typeface="Calibri" pitchFamily="34" charset="0"/>
                <a:ea typeface="ＭＳ Ｐゴシック"/>
                <a:cs typeface="ＭＳ Ｐゴシック"/>
              </a:defRPr>
            </a:lvl1pPr>
          </a:lstStyle>
          <a:p>
            <a:r>
              <a:rPr lang="en-US" smtClean="0"/>
              <a:t>Click to edit Master title style</a:t>
            </a:r>
            <a:endParaRPr lang="en-US" dirty="0"/>
          </a:p>
        </p:txBody>
      </p:sp>
    </p:spTree>
    <p:extLst>
      <p:ext uri="{BB962C8B-B14F-4D97-AF65-F5344CB8AC3E}">
        <p14:creationId xmlns:p14="http://schemas.microsoft.com/office/powerpoint/2010/main" val="89257040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ection Header Orang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457200" y="457200"/>
            <a:ext cx="8229600" cy="5943600"/>
          </a:xfrm>
        </p:spPr>
        <p:txBody>
          <a:bodyPr anchor="ctr">
            <a:normAutofit/>
          </a:bodyPr>
          <a:lstStyle>
            <a:lvl1pPr algn="ctr" defTabSz="914400" rtl="0" eaLnBrk="1" latinLnBrk="0" hangingPunct="1">
              <a:spcBef>
                <a:spcPct val="0"/>
              </a:spcBef>
              <a:buNone/>
              <a:defRPr lang="en-US" sz="3600" b="1" kern="1200" dirty="0">
                <a:solidFill>
                  <a:srgbClr val="FFFFFF"/>
                </a:solidFill>
                <a:effectLst>
                  <a:outerShdw blurRad="38100" dist="38100" dir="2700000" algn="tl">
                    <a:srgbClr val="000000">
                      <a:alpha val="43137"/>
                    </a:srgbClr>
                  </a:outerShdw>
                </a:effectLst>
                <a:latin typeface="Calibri" pitchFamily="34" charset="0"/>
                <a:ea typeface="ＭＳ Ｐゴシック"/>
                <a:cs typeface="ＭＳ Ｐゴシック"/>
              </a:defRPr>
            </a:lvl1pPr>
          </a:lstStyle>
          <a:p>
            <a:r>
              <a:rPr lang="en-US" smtClean="0"/>
              <a:t>Click to edit Master title style</a:t>
            </a:r>
            <a:endParaRPr lang="en-US" dirty="0"/>
          </a:p>
        </p:txBody>
      </p:sp>
    </p:spTree>
    <p:extLst>
      <p:ext uri="{BB962C8B-B14F-4D97-AF65-F5344CB8AC3E}">
        <p14:creationId xmlns:p14="http://schemas.microsoft.com/office/powerpoint/2010/main" val="343360612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ection Header Gree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457200" y="457200"/>
            <a:ext cx="8229600" cy="5943600"/>
          </a:xfrm>
        </p:spPr>
        <p:txBody>
          <a:bodyPr anchor="ctr">
            <a:normAutofit/>
          </a:bodyPr>
          <a:lstStyle>
            <a:lvl1pPr algn="ctr" defTabSz="914400" rtl="0" eaLnBrk="1" latinLnBrk="0" hangingPunct="1">
              <a:spcBef>
                <a:spcPct val="0"/>
              </a:spcBef>
              <a:buNone/>
              <a:defRPr lang="en-US" sz="3600" b="1" kern="1200" dirty="0">
                <a:solidFill>
                  <a:srgbClr val="FFFFFF"/>
                </a:solidFill>
                <a:effectLst>
                  <a:outerShdw blurRad="38100" dist="38100" dir="2700000" algn="tl">
                    <a:srgbClr val="000000">
                      <a:alpha val="43137"/>
                    </a:srgbClr>
                  </a:outerShdw>
                </a:effectLst>
                <a:latin typeface="Calibri" pitchFamily="34" charset="0"/>
                <a:ea typeface="ＭＳ Ｐゴシック"/>
                <a:cs typeface="ＭＳ Ｐゴシック"/>
              </a:defRPr>
            </a:lvl1pPr>
          </a:lstStyle>
          <a:p>
            <a:r>
              <a:rPr lang="en-US" smtClean="0"/>
              <a:t>Click to edit Master title style</a:t>
            </a:r>
            <a:endParaRPr lang="en-US" dirty="0"/>
          </a:p>
        </p:txBody>
      </p:sp>
    </p:spTree>
    <p:extLst>
      <p:ext uri="{BB962C8B-B14F-4D97-AF65-F5344CB8AC3E}">
        <p14:creationId xmlns:p14="http://schemas.microsoft.com/office/powerpoint/2010/main" val="230987017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ection Header Whit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457200" y="457200"/>
            <a:ext cx="8229600" cy="5943600"/>
          </a:xfrm>
        </p:spPr>
        <p:txBody>
          <a:bodyPr anchor="ctr">
            <a:normAutofit/>
          </a:bodyPr>
          <a:lstStyle>
            <a:lvl1pPr algn="ctr" defTabSz="914400" rtl="0" eaLnBrk="1" latinLnBrk="0" hangingPunct="1">
              <a:spcBef>
                <a:spcPct val="0"/>
              </a:spcBef>
              <a:buNone/>
              <a:defRPr lang="en-US" sz="3600" b="1" kern="1200" dirty="0">
                <a:solidFill>
                  <a:schemeClr val="accent1"/>
                </a:solidFill>
                <a:effectLst>
                  <a:outerShdw blurRad="38100" dist="38100" dir="2700000" algn="tl">
                    <a:srgbClr val="000000">
                      <a:alpha val="43137"/>
                    </a:srgbClr>
                  </a:outerShdw>
                </a:effectLst>
                <a:latin typeface="Calibri" pitchFamily="34" charset="0"/>
                <a:ea typeface="ＭＳ Ｐゴシック"/>
                <a:cs typeface="ＭＳ Ｐゴシック"/>
              </a:defRPr>
            </a:lvl1pPr>
          </a:lstStyle>
          <a:p>
            <a:r>
              <a:rPr lang="en-US" smtClean="0"/>
              <a:t>Click to edit Master title style</a:t>
            </a:r>
            <a:endParaRPr lang="en-US" dirty="0"/>
          </a:p>
        </p:txBody>
      </p:sp>
    </p:spTree>
    <p:extLst>
      <p:ext uri="{BB962C8B-B14F-4D97-AF65-F5344CB8AC3E}">
        <p14:creationId xmlns:p14="http://schemas.microsoft.com/office/powerpoint/2010/main" val="352927478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9032193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313256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Media">
    <p:spTree>
      <p:nvGrpSpPr>
        <p:cNvPr id="1" name=""/>
        <p:cNvGrpSpPr/>
        <p:nvPr/>
      </p:nvGrpSpPr>
      <p:grpSpPr>
        <a:xfrm>
          <a:off x="0" y="0"/>
          <a:ext cx="0" cy="0"/>
          <a:chOff x="0" y="0"/>
          <a:chExt cx="0" cy="0"/>
        </a:xfrm>
      </p:grpSpPr>
      <p:sp>
        <p:nvSpPr>
          <p:cNvPr id="5" name="Media Placeholder 4"/>
          <p:cNvSpPr>
            <a:spLocks noGrp="1"/>
          </p:cNvSpPr>
          <p:nvPr>
            <p:ph type="media" sz="quarter" idx="10"/>
          </p:nvPr>
        </p:nvSpPr>
        <p:spPr>
          <a:xfrm>
            <a:off x="0" y="0"/>
            <a:ext cx="9144000" cy="6858000"/>
          </a:xfrm>
          <a:solidFill>
            <a:schemeClr val="tx1"/>
          </a:solidFill>
        </p:spPr>
        <p:txBody>
          <a:bodyPr/>
          <a:lstStyle>
            <a:lvl1pPr marL="0" indent="0">
              <a:buNone/>
              <a:defRPr/>
            </a:lvl1pPr>
          </a:lstStyle>
          <a:p>
            <a:r>
              <a:rPr lang="en-US" smtClean="0"/>
              <a:t>Click icon to add media</a:t>
            </a:r>
            <a:endParaRPr lang="en-US" dirty="0"/>
          </a:p>
        </p:txBody>
      </p:sp>
    </p:spTree>
    <p:extLst>
      <p:ext uri="{BB962C8B-B14F-4D97-AF65-F5344CB8AC3E}">
        <p14:creationId xmlns:p14="http://schemas.microsoft.com/office/powerpoint/2010/main" val="253519079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2263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199"/>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199"/>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p:txBody>
          <a:bodyPr/>
          <a:lstStyle>
            <a:lvl1pPr>
              <a:defRPr>
                <a:solidFill>
                  <a:schemeClr val="accent3"/>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accent3"/>
              </a:buClr>
              <a:defRPr>
                <a:solidFill>
                  <a:schemeClr val="tx1"/>
                </a:solidFill>
              </a:defRPr>
            </a:lvl1pPr>
            <a:lvl2pPr>
              <a:buClr>
                <a:schemeClr val="accent2"/>
              </a:buCl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p:nvPicPr>
        <p:blipFill rotWithShape="1">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l="220" r="220"/>
          <a:stretch/>
        </p:blipFill>
        <p:spPr>
          <a:xfrm>
            <a:off x="8056880" y="358140"/>
            <a:ext cx="960120" cy="960120"/>
          </a:xfrm>
          <a:prstGeom prst="rect">
            <a:avLst/>
          </a:prstGeom>
        </p:spPr>
      </p:pic>
      <p:sp>
        <p:nvSpPr>
          <p:cNvPr id="7" name="Line 2"/>
          <p:cNvSpPr>
            <a:spLocks noChangeShapeType="1"/>
          </p:cNvSpPr>
          <p:nvPr/>
        </p:nvSpPr>
        <p:spPr bwMode="auto">
          <a:xfrm>
            <a:off x="7962900" y="152400"/>
            <a:ext cx="0" cy="1371600"/>
          </a:xfrm>
          <a:prstGeom prst="line">
            <a:avLst/>
          </a:prstGeom>
          <a:ln>
            <a:solidFill>
              <a:schemeClr val="tx1"/>
            </a:solidFill>
            <a:headEnd/>
            <a:tailEnd/>
          </a:ln>
        </p:spPr>
        <p:style>
          <a:lnRef idx="1">
            <a:schemeClr val="accent2"/>
          </a:lnRef>
          <a:fillRef idx="0">
            <a:schemeClr val="accent2"/>
          </a:fillRef>
          <a:effectRef idx="0">
            <a:schemeClr val="accent2"/>
          </a:effectRef>
          <a:fontRef idx="minor">
            <a:schemeClr val="tx1"/>
          </a:fontRef>
        </p:style>
        <p:txBody>
          <a:bodyPr/>
          <a:lstStyle/>
          <a:p>
            <a:pPr>
              <a:defRPr/>
            </a:pPr>
            <a:endParaRPr lang="en-US">
              <a:solidFill>
                <a:prstClr val="white"/>
              </a:solidFill>
              <a:ea typeface="ＭＳ Ｐゴシック" pitchFamily="-60" charset="-128"/>
              <a:cs typeface="ＭＳ Ｐゴシック" pitchFamily="-60" charset="-128"/>
            </a:endParaRPr>
          </a:p>
        </p:txBody>
      </p:sp>
    </p:spTree>
    <p:extLst>
      <p:ext uri="{BB962C8B-B14F-4D97-AF65-F5344CB8AC3E}">
        <p14:creationId xmlns:p14="http://schemas.microsoft.com/office/powerpoint/2010/main" val="45227300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Final Slide">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8" name="Rectangle 7"/>
          <p:cNvSpPr/>
          <p:nvPr/>
        </p:nvSpPr>
        <p:spPr>
          <a:xfrm>
            <a:off x="984307" y="5363072"/>
            <a:ext cx="7211962" cy="523220"/>
          </a:xfrm>
          <a:prstGeom prst="rect">
            <a:avLst/>
          </a:prstGeom>
        </p:spPr>
        <p:txBody>
          <a:bodyPr wrap="square">
            <a:spAutoFit/>
          </a:bodyPr>
          <a:lstStyle/>
          <a:p>
            <a:pPr algn="ctr" eaLnBrk="1" hangingPunct="1">
              <a:buFont typeface="Wingdings" pitchFamily="16" charset="2"/>
              <a:buNone/>
            </a:pPr>
            <a:r>
              <a:rPr lang="en-US" sz="2800" b="1" dirty="0" smtClean="0">
                <a:solidFill>
                  <a:srgbClr val="EA6F34"/>
                </a:solidFill>
                <a:latin typeface="Calibri" pitchFamily="34" charset="0"/>
                <a:ea typeface="ＭＳ Ｐゴシック" pitchFamily="16" charset="-128"/>
              </a:rPr>
              <a:t>nationalcenterforcommunityschools.org</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84488" y="457200"/>
            <a:ext cx="3374136" cy="3900289"/>
          </a:xfrm>
          <a:prstGeom prst="rect">
            <a:avLst/>
          </a:prstGeom>
        </p:spPr>
      </p:pic>
      <p:pic>
        <p:nvPicPr>
          <p:cNvPr id="9" name="Picture 8"/>
          <p:cNvPicPr>
            <a:picLocks noChangeAspect="1"/>
          </p:cNvPicPr>
          <p:nvPr/>
        </p:nvPicPr>
        <p:blipFill>
          <a:blip r:embed="rId3" cstate="print">
            <a:clrChange>
              <a:clrFrom>
                <a:srgbClr val="F9FDFE"/>
              </a:clrFrom>
              <a:clrTo>
                <a:srgbClr val="F9FDFE">
                  <a:alpha val="0"/>
                </a:srgbClr>
              </a:clrTo>
            </a:clrChange>
            <a:extLst>
              <a:ext uri="{28A0092B-C50C-407E-A947-70E740481C1C}">
                <a14:useLocalDpi xmlns:a14="http://schemas.microsoft.com/office/drawing/2010/main" val="0"/>
              </a:ext>
            </a:extLst>
          </a:blip>
          <a:stretch>
            <a:fillRect/>
          </a:stretch>
        </p:blipFill>
        <p:spPr>
          <a:xfrm>
            <a:off x="1641348" y="5029200"/>
            <a:ext cx="5897880" cy="370649"/>
          </a:xfrm>
          <a:prstGeom prst="rect">
            <a:avLst/>
          </a:prstGeom>
        </p:spPr>
      </p:pic>
      <p:sp>
        <p:nvSpPr>
          <p:cNvPr id="11" name="Text Placeholder 10"/>
          <p:cNvSpPr>
            <a:spLocks noGrp="1"/>
          </p:cNvSpPr>
          <p:nvPr>
            <p:ph type="body" sz="quarter" idx="10"/>
          </p:nvPr>
        </p:nvSpPr>
        <p:spPr>
          <a:xfrm>
            <a:off x="1143000" y="6172200"/>
            <a:ext cx="7053263" cy="457200"/>
          </a:xfrm>
        </p:spPr>
        <p:txBody>
          <a:bodyPr anchor="ctr"/>
          <a:lstStyle>
            <a:lvl1pPr marL="0" indent="0" algn="ctr">
              <a:buNone/>
              <a:defRPr b="1">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598453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959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959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Blu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457200"/>
            <a:ext cx="8229600" cy="5943600"/>
          </a:xfrm>
        </p:spPr>
        <p:txBody>
          <a:bodyPr anchor="ctr">
            <a:normAutofit/>
          </a:bodyPr>
          <a:lstStyle>
            <a:lvl1pPr algn="ctr">
              <a:defRPr lang="en-US" sz="3600" b="1" kern="1200" dirty="0">
                <a:solidFill>
                  <a:srgbClr val="FFFFFF"/>
                </a:solidFill>
                <a:effectLst>
                  <a:outerShdw blurRad="38100" dist="38100" dir="2700000" algn="tl">
                    <a:srgbClr val="000000">
                      <a:alpha val="43137"/>
                    </a:srgbClr>
                  </a:outerShdw>
                </a:effectLst>
                <a:latin typeface="Calibri" pitchFamily="34" charset="0"/>
                <a:ea typeface="ＭＳ Ｐゴシック"/>
                <a:cs typeface="ＭＳ Ｐゴシック"/>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Header Orang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457200"/>
            <a:ext cx="8229600" cy="5943600"/>
          </a:xfrm>
        </p:spPr>
        <p:txBody>
          <a:bodyPr anchor="ctr">
            <a:normAutofit/>
          </a:bodyPr>
          <a:lstStyle>
            <a:lvl1pPr algn="ctr" defTabSz="914400" rtl="0" eaLnBrk="1" latinLnBrk="0" hangingPunct="1">
              <a:spcBef>
                <a:spcPct val="0"/>
              </a:spcBef>
              <a:buNone/>
              <a:defRPr lang="en-US" sz="3600" b="1" kern="1200" dirty="0">
                <a:solidFill>
                  <a:srgbClr val="FFFFFF"/>
                </a:solidFill>
                <a:effectLst>
                  <a:outerShdw blurRad="38100" dist="38100" dir="2700000" algn="tl">
                    <a:srgbClr val="000000">
                      <a:alpha val="43137"/>
                    </a:srgbClr>
                  </a:outerShdw>
                </a:effectLst>
                <a:latin typeface="Calibri" pitchFamily="34" charset="0"/>
                <a:ea typeface="ＭＳ Ｐゴシック"/>
                <a:cs typeface="ＭＳ Ｐゴシック"/>
              </a:defRPr>
            </a:lvl1pPr>
          </a:lstStyle>
          <a:p>
            <a:r>
              <a:rPr lang="en-US" smtClean="0"/>
              <a:t>Click to edit Master title style</a:t>
            </a:r>
            <a:endParaRPr lang="en-US" dirty="0"/>
          </a:p>
        </p:txBody>
      </p:sp>
    </p:spTree>
    <p:extLst>
      <p:ext uri="{BB962C8B-B14F-4D97-AF65-F5344CB8AC3E}">
        <p14:creationId xmlns:p14="http://schemas.microsoft.com/office/powerpoint/2010/main" val="13203921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Header Gree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457200"/>
            <a:ext cx="8229600" cy="5943600"/>
          </a:xfrm>
        </p:spPr>
        <p:txBody>
          <a:bodyPr anchor="ctr">
            <a:normAutofit/>
          </a:bodyPr>
          <a:lstStyle>
            <a:lvl1pPr algn="ctr" defTabSz="914400" rtl="0" eaLnBrk="1" latinLnBrk="0" hangingPunct="1">
              <a:spcBef>
                <a:spcPct val="0"/>
              </a:spcBef>
              <a:buNone/>
              <a:defRPr lang="en-US" sz="3600" b="1" kern="1200" dirty="0">
                <a:solidFill>
                  <a:srgbClr val="FFFFFF"/>
                </a:solidFill>
                <a:effectLst>
                  <a:outerShdw blurRad="38100" dist="38100" dir="2700000" algn="tl">
                    <a:srgbClr val="000000">
                      <a:alpha val="43137"/>
                    </a:srgbClr>
                  </a:outerShdw>
                </a:effectLst>
                <a:latin typeface="Calibri" pitchFamily="34" charset="0"/>
                <a:ea typeface="ＭＳ Ｐゴシック"/>
                <a:cs typeface="ＭＳ Ｐゴシック"/>
              </a:defRPr>
            </a:lvl1pPr>
          </a:lstStyle>
          <a:p>
            <a:r>
              <a:rPr lang="en-US" smtClean="0"/>
              <a:t>Click to edit Master title style</a:t>
            </a:r>
            <a:endParaRPr lang="en-US" dirty="0"/>
          </a:p>
        </p:txBody>
      </p:sp>
    </p:spTree>
    <p:extLst>
      <p:ext uri="{BB962C8B-B14F-4D97-AF65-F5344CB8AC3E}">
        <p14:creationId xmlns:p14="http://schemas.microsoft.com/office/powerpoint/2010/main" val="4079685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Header Whit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457200"/>
            <a:ext cx="8229600" cy="5943600"/>
          </a:xfrm>
        </p:spPr>
        <p:txBody>
          <a:bodyPr anchor="ctr">
            <a:normAutofit/>
          </a:bodyPr>
          <a:lstStyle>
            <a:lvl1pPr algn="ctr" defTabSz="914400" rtl="0" eaLnBrk="1" latinLnBrk="0" hangingPunct="1">
              <a:spcBef>
                <a:spcPct val="0"/>
              </a:spcBef>
              <a:buNone/>
              <a:defRPr lang="en-US" sz="3600" b="1" kern="1200" dirty="0">
                <a:solidFill>
                  <a:schemeClr val="accent1"/>
                </a:solidFill>
                <a:effectLst>
                  <a:outerShdw blurRad="38100" dist="38100" dir="2700000" algn="tl">
                    <a:srgbClr val="000000">
                      <a:alpha val="43137"/>
                    </a:srgbClr>
                  </a:outerShdw>
                </a:effectLst>
                <a:latin typeface="Calibri" pitchFamily="34" charset="0"/>
                <a:ea typeface="ＭＳ Ｐゴシック"/>
                <a:cs typeface="ＭＳ Ｐゴシック"/>
              </a:defRPr>
            </a:lvl1pPr>
          </a:lstStyle>
          <a:p>
            <a:r>
              <a:rPr lang="en-US" smtClean="0"/>
              <a:t>Click to edit Master title style</a:t>
            </a:r>
            <a:endParaRPr lang="en-US" dirty="0"/>
          </a:p>
        </p:txBody>
      </p:sp>
    </p:spTree>
    <p:extLst>
      <p:ext uri="{BB962C8B-B14F-4D97-AF65-F5344CB8AC3E}">
        <p14:creationId xmlns:p14="http://schemas.microsoft.com/office/powerpoint/2010/main" val="407968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image" Target="../media/image8.png"/><Relationship Id="rId2" Type="http://schemas.openxmlformats.org/officeDocument/2006/relationships/slideLayout" Target="../slideLayouts/slideLayout19.xml"/><Relationship Id="rId16"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theme" Target="../theme/theme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320"/>
            <a:ext cx="740664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199"/>
            <a:ext cx="8229600"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Line 2"/>
          <p:cNvSpPr>
            <a:spLocks noChangeShapeType="1"/>
          </p:cNvSpPr>
          <p:nvPr/>
        </p:nvSpPr>
        <p:spPr bwMode="auto">
          <a:xfrm>
            <a:off x="7962900" y="152400"/>
            <a:ext cx="0" cy="1371600"/>
          </a:xfrm>
          <a:prstGeom prst="line">
            <a:avLst/>
          </a:prstGeom>
          <a:ln>
            <a:headEnd/>
            <a:tailEnd/>
          </a:ln>
        </p:spPr>
        <p:style>
          <a:lnRef idx="1">
            <a:schemeClr val="accent2"/>
          </a:lnRef>
          <a:fillRef idx="0">
            <a:schemeClr val="accent2"/>
          </a:fillRef>
          <a:effectRef idx="0">
            <a:schemeClr val="accent2"/>
          </a:effectRef>
          <a:fontRef idx="minor">
            <a:schemeClr val="tx1"/>
          </a:fontRef>
        </p:style>
        <p:txBody>
          <a:bodyPr/>
          <a:lstStyle/>
          <a:p>
            <a:pPr eaLnBrk="0" hangingPunct="0">
              <a:defRPr/>
            </a:pPr>
            <a:endParaRPr lang="en-US" dirty="0">
              <a:latin typeface="+mn-lt"/>
              <a:ea typeface="ＭＳ Ｐゴシック" pitchFamily="-60" charset="-128"/>
              <a:cs typeface="ＭＳ Ｐゴシック" pitchFamily="-60" charset="-128"/>
            </a:endParaRPr>
          </a:p>
        </p:txBody>
      </p:sp>
      <p:pic>
        <p:nvPicPr>
          <p:cNvPr id="12" name="Picture 11"/>
          <p:cNvPicPr>
            <a:picLocks noChangeAspect="1"/>
          </p:cNvPicPr>
          <p:nvPr/>
        </p:nvPicPr>
        <p:blipFill>
          <a:blip r:embed="rId19" cstate="screen">
            <a:extLst>
              <a:ext uri="{28A0092B-C50C-407E-A947-70E740481C1C}">
                <a14:useLocalDpi xmlns:a14="http://schemas.microsoft.com/office/drawing/2010/main" val="0"/>
              </a:ext>
            </a:extLst>
          </a:blip>
          <a:stretch>
            <a:fillRect/>
          </a:stretch>
        </p:blipFill>
        <p:spPr>
          <a:xfrm>
            <a:off x="477868" y="6416040"/>
            <a:ext cx="2244664" cy="365760"/>
          </a:xfrm>
          <a:prstGeom prst="rect">
            <a:avLst/>
          </a:prstGeom>
        </p:spPr>
      </p:pic>
      <p:sp>
        <p:nvSpPr>
          <p:cNvPr id="17" name="Rectangle 16"/>
          <p:cNvSpPr/>
          <p:nvPr/>
        </p:nvSpPr>
        <p:spPr>
          <a:xfrm>
            <a:off x="2834640" y="6507480"/>
            <a:ext cx="6309360"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0" y="6507480"/>
            <a:ext cx="365760"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p:cNvPicPr>
            <a:picLocks noChangeAspect="1"/>
          </p:cNvPicPr>
          <p:nvPr/>
        </p:nvPicPr>
        <p:blipFill>
          <a:blip r:embed="rId20" cstate="screen">
            <a:extLst>
              <a:ext uri="{28A0092B-C50C-407E-A947-70E740481C1C}">
                <a14:useLocalDpi xmlns:a14="http://schemas.microsoft.com/office/drawing/2010/main" val="0"/>
              </a:ext>
            </a:extLst>
          </a:blip>
          <a:stretch>
            <a:fillRect/>
          </a:stretch>
        </p:blipFill>
        <p:spPr>
          <a:xfrm>
            <a:off x="8056880" y="358140"/>
            <a:ext cx="960120" cy="960120"/>
          </a:xfrm>
          <a:prstGeom prst="rect">
            <a:avLst/>
          </a:prstGeom>
        </p:spPr>
      </p:pic>
    </p:spTree>
  </p:cSld>
  <p:clrMap bg1="dk1" tx1="lt1" bg2="dk2" tx2="lt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805" r:id="rId10"/>
    <p:sldLayoutId id="2147483793" r:id="rId11"/>
    <p:sldLayoutId id="2147483794" r:id="rId12"/>
    <p:sldLayoutId id="2147483795" r:id="rId13"/>
    <p:sldLayoutId id="2147483796" r:id="rId14"/>
    <p:sldLayoutId id="2147483797" r:id="rId15"/>
    <p:sldLayoutId id="2147483802" r:id="rId16"/>
    <p:sldLayoutId id="2147483804" r:id="rId17"/>
  </p:sldLayoutIdLst>
  <p:timing>
    <p:tnLst>
      <p:par>
        <p:cTn id="1" dur="indefinite" restart="never" nodeType="tmRoot"/>
      </p:par>
    </p:tnLst>
  </p:timing>
  <p:txStyles>
    <p:titleStyle>
      <a:lvl1pPr algn="l" defTabSz="914400" rtl="0" eaLnBrk="1" latinLnBrk="0" hangingPunct="1">
        <a:spcBef>
          <a:spcPct val="0"/>
        </a:spcBef>
        <a:buNone/>
        <a:defRPr sz="4000" b="1"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accent2"/>
        </a:buClr>
        <a:buFont typeface="Wingdings" pitchFamily="2" charset="2"/>
        <a:buChar char=""/>
        <a:defRPr sz="3200" kern="1200">
          <a:solidFill>
            <a:schemeClr val="bg1">
              <a:lumMod val="75000"/>
              <a:lumOff val="25000"/>
            </a:schemeClr>
          </a:solidFill>
          <a:latin typeface="+mn-lt"/>
          <a:ea typeface="+mn-ea"/>
          <a:cs typeface="+mn-cs"/>
        </a:defRPr>
      </a:lvl1pPr>
      <a:lvl2pPr marL="742950" indent="-285750" algn="l" defTabSz="914400" rtl="0" eaLnBrk="1" latinLnBrk="0" hangingPunct="1">
        <a:spcBef>
          <a:spcPct val="20000"/>
        </a:spcBef>
        <a:buClr>
          <a:schemeClr val="accent1"/>
        </a:buClr>
        <a:buFont typeface="Calibri" pitchFamily="34" charset="0"/>
        <a:buChar char="•"/>
        <a:defRPr sz="2800" kern="1200">
          <a:solidFill>
            <a:schemeClr val="bg1">
              <a:lumMod val="75000"/>
              <a:lumOff val="25000"/>
            </a:schemeClr>
          </a:solidFill>
          <a:latin typeface="+mn-lt"/>
          <a:ea typeface="+mn-ea"/>
          <a:cs typeface="+mn-cs"/>
        </a:defRPr>
      </a:lvl2pPr>
      <a:lvl3pPr marL="1143000" indent="-228600" algn="l" defTabSz="914400" rtl="0" eaLnBrk="1" latinLnBrk="0" hangingPunct="1">
        <a:spcBef>
          <a:spcPct val="20000"/>
        </a:spcBef>
        <a:buClr>
          <a:schemeClr val="accent3"/>
        </a:buClr>
        <a:buFont typeface="Wingdings" pitchFamily="2" charset="2"/>
        <a:buChar char="§"/>
        <a:defRPr sz="2400" kern="1200">
          <a:solidFill>
            <a:schemeClr val="bg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320"/>
            <a:ext cx="740664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199"/>
            <a:ext cx="8229600"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Line 2"/>
          <p:cNvSpPr>
            <a:spLocks noChangeShapeType="1"/>
          </p:cNvSpPr>
          <p:nvPr/>
        </p:nvSpPr>
        <p:spPr bwMode="auto">
          <a:xfrm>
            <a:off x="7962900" y="152400"/>
            <a:ext cx="0" cy="1371600"/>
          </a:xfrm>
          <a:prstGeom prst="line">
            <a:avLst/>
          </a:prstGeom>
          <a:ln>
            <a:headEnd/>
            <a:tailEnd/>
          </a:ln>
        </p:spPr>
        <p:style>
          <a:lnRef idx="1">
            <a:schemeClr val="accent2"/>
          </a:lnRef>
          <a:fillRef idx="0">
            <a:schemeClr val="accent2"/>
          </a:fillRef>
          <a:effectRef idx="0">
            <a:schemeClr val="accent2"/>
          </a:effectRef>
          <a:fontRef idx="minor">
            <a:schemeClr val="tx1"/>
          </a:fontRef>
        </p:style>
        <p:txBody>
          <a:bodyPr/>
          <a:lstStyle/>
          <a:p>
            <a:pPr>
              <a:defRPr/>
            </a:pPr>
            <a:endParaRPr lang="en-US">
              <a:solidFill>
                <a:prstClr val="white"/>
              </a:solidFill>
              <a:ea typeface="ＭＳ Ｐゴシック" pitchFamily="-60" charset="-128"/>
              <a:cs typeface="ＭＳ Ｐゴシック" pitchFamily="-60" charset="-128"/>
            </a:endParaRPr>
          </a:p>
        </p:txBody>
      </p:sp>
      <p:pic>
        <p:nvPicPr>
          <p:cNvPr id="12" name="Picture 1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77868" y="6416040"/>
            <a:ext cx="2244664" cy="365760"/>
          </a:xfrm>
          <a:prstGeom prst="rect">
            <a:avLst/>
          </a:prstGeom>
        </p:spPr>
      </p:pic>
      <p:sp>
        <p:nvSpPr>
          <p:cNvPr id="17" name="Rectangle 16"/>
          <p:cNvSpPr/>
          <p:nvPr/>
        </p:nvSpPr>
        <p:spPr>
          <a:xfrm>
            <a:off x="2834640" y="6507480"/>
            <a:ext cx="6309360"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9" name="Rectangle 18"/>
          <p:cNvSpPr/>
          <p:nvPr/>
        </p:nvSpPr>
        <p:spPr>
          <a:xfrm>
            <a:off x="0" y="6507480"/>
            <a:ext cx="365760"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pic>
        <p:nvPicPr>
          <p:cNvPr id="22" name="Picture 21"/>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8056880" y="358140"/>
            <a:ext cx="960120" cy="960120"/>
          </a:xfrm>
          <a:prstGeom prst="rect">
            <a:avLst/>
          </a:prstGeom>
        </p:spPr>
      </p:pic>
    </p:spTree>
    <p:extLst>
      <p:ext uri="{BB962C8B-B14F-4D97-AF65-F5344CB8AC3E}">
        <p14:creationId xmlns:p14="http://schemas.microsoft.com/office/powerpoint/2010/main" val="2894401085"/>
      </p:ext>
    </p:extLst>
  </p:cSld>
  <p:clrMap bg1="dk1" tx1="lt1" bg2="dk2" tx2="lt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 id="2147483819" r:id="rId13"/>
    <p:sldLayoutId id="2147483820" r:id="rId14"/>
  </p:sldLayoutIdLst>
  <p:timing>
    <p:tnLst>
      <p:par>
        <p:cTn id="1" dur="indefinite" restart="never" nodeType="tmRoot"/>
      </p:par>
    </p:tnLst>
  </p:timing>
  <p:txStyles>
    <p:titleStyle>
      <a:lvl1pPr algn="l" defTabSz="914400" rtl="0" eaLnBrk="1" latinLnBrk="0" hangingPunct="1">
        <a:spcBef>
          <a:spcPct val="0"/>
        </a:spcBef>
        <a:buNone/>
        <a:defRPr sz="4000" b="1"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accent2"/>
        </a:buClr>
        <a:buFont typeface="Wingdings" pitchFamily="2" charset="2"/>
        <a:buChar char=""/>
        <a:defRPr sz="3200" kern="1200">
          <a:solidFill>
            <a:schemeClr val="bg1">
              <a:lumMod val="75000"/>
              <a:lumOff val="25000"/>
            </a:schemeClr>
          </a:solidFill>
          <a:latin typeface="+mn-lt"/>
          <a:ea typeface="+mn-ea"/>
          <a:cs typeface="+mn-cs"/>
        </a:defRPr>
      </a:lvl1pPr>
      <a:lvl2pPr marL="742950" indent="-285750" algn="l" defTabSz="914400" rtl="0" eaLnBrk="1" latinLnBrk="0" hangingPunct="1">
        <a:spcBef>
          <a:spcPct val="20000"/>
        </a:spcBef>
        <a:buClr>
          <a:schemeClr val="accent1"/>
        </a:buClr>
        <a:buFont typeface="Calibri" pitchFamily="34" charset="0"/>
        <a:buChar char="•"/>
        <a:defRPr sz="2800" kern="1200">
          <a:solidFill>
            <a:schemeClr val="bg1">
              <a:lumMod val="75000"/>
              <a:lumOff val="25000"/>
            </a:schemeClr>
          </a:solidFill>
          <a:latin typeface="+mn-lt"/>
          <a:ea typeface="+mn-ea"/>
          <a:cs typeface="+mn-cs"/>
        </a:defRPr>
      </a:lvl2pPr>
      <a:lvl3pPr marL="1143000" indent="-228600" algn="l" defTabSz="914400" rtl="0" eaLnBrk="1" latinLnBrk="0" hangingPunct="1">
        <a:spcBef>
          <a:spcPct val="20000"/>
        </a:spcBef>
        <a:buClr>
          <a:schemeClr val="accent3"/>
        </a:buClr>
        <a:buFont typeface="Wingdings" pitchFamily="2" charset="2"/>
        <a:buChar char="§"/>
        <a:defRPr sz="2400" kern="1200">
          <a:solidFill>
            <a:schemeClr val="bg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19.xml"/><Relationship Id="rId5" Type="http://schemas.openxmlformats.org/officeDocument/2006/relationships/image" Target="../media/image16.jpeg"/><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81390" y="838200"/>
            <a:ext cx="6182435" cy="3323681"/>
          </a:xfrm>
        </p:spPr>
        <p:txBody>
          <a:bodyPr rtlCol="0">
            <a:noAutofit/>
          </a:bodyPr>
          <a:lstStyle/>
          <a:p>
            <a:pPr eaLnBrk="1" hangingPunct="1">
              <a:defRPr/>
            </a:pPr>
            <a:r>
              <a:rPr sz="5400" dirty="0" smtClean="0"/>
              <a:t/>
            </a:r>
            <a:br>
              <a:rPr sz="5400" dirty="0" smtClean="0"/>
            </a:br>
            <a:r>
              <a:rPr sz="5400" dirty="0" smtClean="0"/>
              <a:t>Community Schools:</a:t>
            </a:r>
            <a:br>
              <a:rPr sz="5400" dirty="0" smtClean="0"/>
            </a:br>
            <a:r>
              <a:rPr lang="en-US" sz="5400" dirty="0" smtClean="0"/>
              <a:t>A Strategy, </a:t>
            </a:r>
            <a:br>
              <a:rPr lang="en-US" sz="5400" dirty="0" smtClean="0"/>
            </a:br>
            <a:r>
              <a:rPr lang="en-US" sz="5400" dirty="0" smtClean="0"/>
              <a:t>Not a Program</a:t>
            </a:r>
            <a:endParaRPr sz="5400" dirty="0" smtClean="0"/>
          </a:p>
        </p:txBody>
      </p:sp>
      <p:sp>
        <p:nvSpPr>
          <p:cNvPr id="3" name="TextBox 11"/>
          <p:cNvSpPr txBox="1"/>
          <p:nvPr/>
        </p:nvSpPr>
        <p:spPr>
          <a:xfrm>
            <a:off x="2899926" y="5476783"/>
            <a:ext cx="6100997" cy="954107"/>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a:lstStyle>
          <a:p>
            <a:pPr algn="r">
              <a:defRPr/>
            </a:pPr>
            <a:r>
              <a:rPr lang="en-US" sz="2800" b="1" dirty="0" smtClean="0">
                <a:effectLst>
                  <a:outerShdw blurRad="38100" dist="38100" dir="2700000" algn="tl">
                    <a:srgbClr val="000000">
                      <a:alpha val="43137"/>
                    </a:srgbClr>
                  </a:outerShdw>
                </a:effectLst>
                <a:latin typeface="Calibri" pitchFamily="34" charset="0"/>
              </a:rPr>
              <a:t>Sarah Jonas</a:t>
            </a:r>
          </a:p>
          <a:p>
            <a:pPr algn="r">
              <a:defRPr/>
            </a:pPr>
            <a:r>
              <a:rPr lang="en-US" sz="2800" b="1" dirty="0" smtClean="0">
                <a:effectLst>
                  <a:outerShdw blurRad="38100" dist="38100" dir="2700000" algn="tl">
                    <a:srgbClr val="000000">
                      <a:alpha val="43137"/>
                    </a:srgbClr>
                  </a:outerShdw>
                </a:effectLst>
                <a:latin typeface="Calibri" pitchFamily="34" charset="0"/>
              </a:rPr>
              <a:t>Director of Regional Initiatives</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be\Dropbox\Community School Messaging Icons\Community_Schools_Phone_Graphic_72dpi.jpg"/>
          <p:cNvPicPr>
            <a:picLocks noChangeAspect="1" noChangeArrowheads="1"/>
          </p:cNvPicPr>
          <p:nvPr/>
        </p:nvPicPr>
        <p:blipFill>
          <a:blip r:embed="rId3" cstate="print"/>
          <a:srcRect l="1376" t="27026" r="54693" b="29238"/>
          <a:stretch>
            <a:fillRect/>
          </a:stretch>
        </p:blipFill>
        <p:spPr bwMode="auto">
          <a:xfrm>
            <a:off x="851331" y="1970674"/>
            <a:ext cx="3689131" cy="2806262"/>
          </a:xfrm>
          <a:prstGeom prst="rect">
            <a:avLst/>
          </a:prstGeom>
          <a:noFill/>
        </p:spPr>
      </p:pic>
      <p:pic>
        <p:nvPicPr>
          <p:cNvPr id="6" name="Picture 2" descr="C:\Users\Abe\Dropbox\Community School Messaging Icons\Community_Schools_Phone_Graphic_72dpi.jpg"/>
          <p:cNvPicPr>
            <a:picLocks noChangeAspect="1" noChangeArrowheads="1"/>
          </p:cNvPicPr>
          <p:nvPr/>
        </p:nvPicPr>
        <p:blipFill>
          <a:blip r:embed="rId3" cstate="print"/>
          <a:srcRect l="47747" t="2455" r="6445" b="3930"/>
          <a:stretch>
            <a:fillRect/>
          </a:stretch>
        </p:blipFill>
        <p:spPr bwMode="auto">
          <a:xfrm>
            <a:off x="4981901" y="560974"/>
            <a:ext cx="3184634" cy="4972728"/>
          </a:xfrm>
          <a:prstGeom prst="rect">
            <a:avLst/>
          </a:prstGeom>
          <a:noFill/>
        </p:spPr>
      </p:pic>
      <p:sp>
        <p:nvSpPr>
          <p:cNvPr id="7" name="TextBox 6"/>
          <p:cNvSpPr txBox="1"/>
          <p:nvPr/>
        </p:nvSpPr>
        <p:spPr>
          <a:xfrm>
            <a:off x="1822474" y="5486425"/>
            <a:ext cx="1875322" cy="830997"/>
          </a:xfrm>
          <a:prstGeom prst="rect">
            <a:avLst/>
          </a:prstGeom>
          <a:noFill/>
        </p:spPr>
        <p:txBody>
          <a:bodyPr wrap="none" rtlCol="0">
            <a:spAutoFit/>
          </a:bodyPr>
          <a:lstStyle/>
          <a:p>
            <a:pPr algn="ctr"/>
            <a:r>
              <a:rPr lang="en-US" b="1" dirty="0" smtClean="0">
                <a:solidFill>
                  <a:schemeClr val="bg1">
                    <a:lumMod val="75000"/>
                    <a:lumOff val="25000"/>
                  </a:schemeClr>
                </a:solidFill>
                <a:latin typeface="+mn-lt"/>
              </a:rPr>
              <a:t>Conventional</a:t>
            </a:r>
          </a:p>
          <a:p>
            <a:pPr algn="ctr"/>
            <a:r>
              <a:rPr lang="en-US" b="1" dirty="0" smtClean="0">
                <a:solidFill>
                  <a:schemeClr val="bg1">
                    <a:lumMod val="75000"/>
                    <a:lumOff val="25000"/>
                  </a:schemeClr>
                </a:solidFill>
                <a:latin typeface="+mn-lt"/>
              </a:rPr>
              <a:t>School</a:t>
            </a:r>
            <a:endParaRPr lang="en-US" b="1" dirty="0">
              <a:solidFill>
                <a:schemeClr val="bg1">
                  <a:lumMod val="75000"/>
                  <a:lumOff val="25000"/>
                </a:schemeClr>
              </a:solidFill>
              <a:latin typeface="+mn-lt"/>
            </a:endParaRPr>
          </a:p>
        </p:txBody>
      </p:sp>
      <p:sp>
        <p:nvSpPr>
          <p:cNvPr id="8" name="TextBox 7"/>
          <p:cNvSpPr txBox="1"/>
          <p:nvPr/>
        </p:nvSpPr>
        <p:spPr>
          <a:xfrm>
            <a:off x="5550079" y="5486425"/>
            <a:ext cx="1672254" cy="830997"/>
          </a:xfrm>
          <a:prstGeom prst="rect">
            <a:avLst/>
          </a:prstGeom>
          <a:noFill/>
        </p:spPr>
        <p:txBody>
          <a:bodyPr wrap="none" rtlCol="0">
            <a:spAutoFit/>
          </a:bodyPr>
          <a:lstStyle/>
          <a:p>
            <a:pPr algn="ctr"/>
            <a:r>
              <a:rPr lang="en-US" b="1" dirty="0" smtClean="0">
                <a:solidFill>
                  <a:schemeClr val="bg1">
                    <a:lumMod val="75000"/>
                    <a:lumOff val="25000"/>
                  </a:schemeClr>
                </a:solidFill>
                <a:latin typeface="+mn-lt"/>
              </a:rPr>
              <a:t>Community</a:t>
            </a:r>
          </a:p>
          <a:p>
            <a:pPr algn="ctr"/>
            <a:r>
              <a:rPr lang="en-US" b="1" dirty="0" smtClean="0">
                <a:solidFill>
                  <a:schemeClr val="bg1">
                    <a:lumMod val="75000"/>
                    <a:lumOff val="25000"/>
                  </a:schemeClr>
                </a:solidFill>
                <a:latin typeface="+mn-lt"/>
              </a:rPr>
              <a:t>School</a:t>
            </a:r>
            <a:endParaRPr lang="en-US" b="1" dirty="0">
              <a:solidFill>
                <a:schemeClr val="bg1">
                  <a:lumMod val="75000"/>
                  <a:lumOff val="25000"/>
                </a:schemeClr>
              </a:solidFill>
              <a:latin typeface="+mn-lt"/>
            </a:endParaRPr>
          </a:p>
        </p:txBody>
      </p:sp>
    </p:spTree>
    <p:extLst>
      <p:ext uri="{BB962C8B-B14F-4D97-AF65-F5344CB8AC3E}">
        <p14:creationId xmlns:p14="http://schemas.microsoft.com/office/powerpoint/2010/main" val="36388166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hangingPunct="1"/>
            <a:r>
              <a:rPr lang="en-US" sz="4000" dirty="0" smtClean="0">
                <a:latin typeface="Calibri" pitchFamily="34" charset="0"/>
                <a:ea typeface="ＭＳ Ｐゴシック" pitchFamily="16" charset="-128"/>
              </a:rPr>
              <a:t>CAS Developmental Triangle</a:t>
            </a:r>
            <a:br>
              <a:rPr lang="en-US" sz="4000" dirty="0" smtClean="0">
                <a:latin typeface="Calibri" pitchFamily="34" charset="0"/>
                <a:ea typeface="ＭＳ Ｐゴシック" pitchFamily="16" charset="-128"/>
              </a:rPr>
            </a:br>
            <a:endParaRPr lang="en-US" sz="4000" dirty="0" smtClean="0">
              <a:latin typeface="Calibri" pitchFamily="34" charset="0"/>
              <a:ea typeface="ＭＳ Ｐゴシック" pitchFamily="16" charset="-128"/>
            </a:endParaRPr>
          </a:p>
        </p:txBody>
      </p:sp>
      <p:grpSp>
        <p:nvGrpSpPr>
          <p:cNvPr id="28" name="Group 27"/>
          <p:cNvGrpSpPr/>
          <p:nvPr/>
        </p:nvGrpSpPr>
        <p:grpSpPr>
          <a:xfrm>
            <a:off x="1179195" y="1093988"/>
            <a:ext cx="6785610" cy="5701196"/>
            <a:chOff x="1165860" y="1093988"/>
            <a:chExt cx="6785610" cy="5701196"/>
          </a:xfrm>
        </p:grpSpPr>
        <p:sp>
          <p:nvSpPr>
            <p:cNvPr id="24" name="Rectangle 23"/>
            <p:cNvSpPr/>
            <p:nvPr/>
          </p:nvSpPr>
          <p:spPr>
            <a:xfrm rot="3456917">
              <a:off x="4606156" y="3392706"/>
              <a:ext cx="3680303" cy="369332"/>
            </a:xfrm>
            <a:prstGeom prst="rect">
              <a:avLst/>
            </a:prstGeom>
          </p:spPr>
          <p:txBody>
            <a:bodyPr wrap="none">
              <a:spAutoFit/>
            </a:bodyPr>
            <a:lstStyle/>
            <a:p>
              <a:pPr algn="ctr"/>
              <a:r>
                <a:rPr lang="en-US" sz="1800" b="1" spc="-60" dirty="0" smtClean="0">
                  <a:solidFill>
                    <a:schemeClr val="bg1"/>
                  </a:solidFill>
                  <a:latin typeface="Calibri" pitchFamily="34" charset="0"/>
                  <a:ea typeface="ＭＳ Ｐゴシック"/>
                </a:rPr>
                <a:t>EXPANDED LEARNING OPPORTUNITIES</a:t>
              </a:r>
              <a:endParaRPr lang="en-US" sz="1800" b="1" spc="-60" dirty="0">
                <a:solidFill>
                  <a:schemeClr val="bg1"/>
                </a:solidFill>
                <a:latin typeface="Calibri" pitchFamily="34" charset="0"/>
                <a:ea typeface="ＭＳ Ｐゴシック"/>
              </a:endParaRPr>
            </a:p>
          </p:txBody>
        </p:sp>
        <p:sp>
          <p:nvSpPr>
            <p:cNvPr id="25" name="Rectangle 24"/>
            <p:cNvSpPr/>
            <p:nvPr/>
          </p:nvSpPr>
          <p:spPr>
            <a:xfrm rot="18138119">
              <a:off x="1107629" y="3425549"/>
              <a:ext cx="3190425" cy="369332"/>
            </a:xfrm>
            <a:prstGeom prst="rect">
              <a:avLst/>
            </a:prstGeom>
          </p:spPr>
          <p:txBody>
            <a:bodyPr wrap="none">
              <a:spAutoFit/>
            </a:bodyPr>
            <a:lstStyle/>
            <a:p>
              <a:pPr algn="ctr"/>
              <a:r>
                <a:rPr lang="en-US" sz="1800" b="1" spc="-60" dirty="0" smtClean="0">
                  <a:solidFill>
                    <a:schemeClr val="bg1"/>
                  </a:solidFill>
                  <a:latin typeface="Calibri" pitchFamily="34" charset="0"/>
                  <a:ea typeface="ＭＳ Ｐゴシック"/>
                </a:rPr>
                <a:t>CORE INSTRUCTIONAL PROGRAM</a:t>
              </a:r>
              <a:endParaRPr lang="en-US" sz="1800" b="1" spc="-60" dirty="0">
                <a:solidFill>
                  <a:schemeClr val="bg1"/>
                </a:solidFill>
                <a:latin typeface="Calibri" pitchFamily="34" charset="0"/>
                <a:ea typeface="ＭＳ Ｐゴシック"/>
              </a:endParaRPr>
            </a:p>
          </p:txBody>
        </p:sp>
        <p:sp>
          <p:nvSpPr>
            <p:cNvPr id="26" name="Rectangle 25"/>
            <p:cNvSpPr/>
            <p:nvPr/>
          </p:nvSpPr>
          <p:spPr>
            <a:xfrm>
              <a:off x="2807248" y="6425852"/>
              <a:ext cx="3521157" cy="369332"/>
            </a:xfrm>
            <a:prstGeom prst="rect">
              <a:avLst/>
            </a:prstGeom>
          </p:spPr>
          <p:txBody>
            <a:bodyPr wrap="none">
              <a:spAutoFit/>
            </a:bodyPr>
            <a:lstStyle/>
            <a:p>
              <a:pPr algn="ctr"/>
              <a:r>
                <a:rPr lang="en-US" sz="1800" b="1" spc="-60" dirty="0" smtClean="0">
                  <a:solidFill>
                    <a:schemeClr val="bg1"/>
                  </a:solidFill>
                  <a:latin typeface="Calibri" pitchFamily="34" charset="0"/>
                  <a:ea typeface="ＭＳ Ｐゴシック"/>
                </a:rPr>
                <a:t>COMPREHENSIVE SUPPORT SERVICES</a:t>
              </a:r>
              <a:endParaRPr lang="en-US" sz="1800" b="1" spc="-60" dirty="0">
                <a:solidFill>
                  <a:schemeClr val="bg1"/>
                </a:solidFill>
                <a:latin typeface="Calibri" pitchFamily="34" charset="0"/>
                <a:ea typeface="ＭＳ Ｐゴシック"/>
              </a:endParaRPr>
            </a:p>
          </p:txBody>
        </p:sp>
        <p:grpSp>
          <p:nvGrpSpPr>
            <p:cNvPr id="27" name="Group 26"/>
            <p:cNvGrpSpPr/>
            <p:nvPr/>
          </p:nvGrpSpPr>
          <p:grpSpPr>
            <a:xfrm>
              <a:off x="1165860" y="1093988"/>
              <a:ext cx="6785610" cy="5410200"/>
              <a:chOff x="1165860" y="739140"/>
              <a:chExt cx="6785610" cy="5410200"/>
            </a:xfrm>
          </p:grpSpPr>
          <p:grpSp>
            <p:nvGrpSpPr>
              <p:cNvPr id="20" name="Group 19"/>
              <p:cNvGrpSpPr/>
              <p:nvPr/>
            </p:nvGrpSpPr>
            <p:grpSpPr>
              <a:xfrm>
                <a:off x="1165860" y="739140"/>
                <a:ext cx="6785610" cy="5410200"/>
                <a:chOff x="1165860" y="739140"/>
                <a:chExt cx="6785610" cy="5410200"/>
              </a:xfrm>
            </p:grpSpPr>
            <p:sp>
              <p:nvSpPr>
                <p:cNvPr id="2" name="Isosceles Triangle 1"/>
                <p:cNvSpPr/>
                <p:nvPr/>
              </p:nvSpPr>
              <p:spPr>
                <a:xfrm>
                  <a:off x="1434465" y="990600"/>
                  <a:ext cx="6248400" cy="490728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a:spLocks noChangeAspect="1"/>
                </p:cNvSpPr>
                <p:nvPr/>
              </p:nvSpPr>
              <p:spPr>
                <a:xfrm>
                  <a:off x="7448550" y="5646420"/>
                  <a:ext cx="502920" cy="502920"/>
                </a:xfrm>
                <a:prstGeom prst="ellipse">
                  <a:avLst/>
                </a:prstGeom>
                <a:noFill/>
                <a:ln w="57150">
                  <a:solidFill>
                    <a:schemeClr val="accent2"/>
                  </a:solidFill>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21" name="Oval 20"/>
                <p:cNvSpPr>
                  <a:spLocks noChangeAspect="1"/>
                </p:cNvSpPr>
                <p:nvPr/>
              </p:nvSpPr>
              <p:spPr>
                <a:xfrm>
                  <a:off x="1165860" y="5646420"/>
                  <a:ext cx="502920" cy="502920"/>
                </a:xfrm>
                <a:prstGeom prst="ellipse">
                  <a:avLst/>
                </a:prstGeom>
                <a:noFill/>
                <a:ln w="57150">
                  <a:solidFill>
                    <a:schemeClr val="accent2"/>
                  </a:solidFill>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22" name="Oval 21"/>
                <p:cNvSpPr>
                  <a:spLocks noChangeAspect="1"/>
                </p:cNvSpPr>
                <p:nvPr/>
              </p:nvSpPr>
              <p:spPr>
                <a:xfrm>
                  <a:off x="4307205" y="739140"/>
                  <a:ext cx="502920" cy="502920"/>
                </a:xfrm>
                <a:prstGeom prst="ellipse">
                  <a:avLst/>
                </a:prstGeom>
                <a:noFill/>
                <a:ln w="57150">
                  <a:solidFill>
                    <a:schemeClr val="accent2"/>
                  </a:solidFill>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grpSp>
          <p:grpSp>
            <p:nvGrpSpPr>
              <p:cNvPr id="23" name="Group 22"/>
              <p:cNvGrpSpPr/>
              <p:nvPr/>
            </p:nvGrpSpPr>
            <p:grpSpPr>
              <a:xfrm>
                <a:off x="3223260" y="2773680"/>
                <a:ext cx="2697480" cy="2697480"/>
                <a:chOff x="3223260" y="2773680"/>
                <a:chExt cx="2697480" cy="2697480"/>
              </a:xfrm>
            </p:grpSpPr>
            <p:sp>
              <p:nvSpPr>
                <p:cNvPr id="8" name="Oval 7"/>
                <p:cNvSpPr>
                  <a:spLocks noChangeAspect="1"/>
                </p:cNvSpPr>
                <p:nvPr/>
              </p:nvSpPr>
              <p:spPr>
                <a:xfrm>
                  <a:off x="3223260" y="2773680"/>
                  <a:ext cx="2697480" cy="2697480"/>
                </a:xfrm>
                <a:prstGeom prst="ellipse">
                  <a:avLst/>
                </a:prstGeom>
                <a:solidFill>
                  <a:srgbClr val="F9CB2F"/>
                </a:solidFill>
                <a:ln w="57150"/>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7" name="Oval 6"/>
                <p:cNvSpPr>
                  <a:spLocks noChangeAspect="1"/>
                </p:cNvSpPr>
                <p:nvPr/>
              </p:nvSpPr>
              <p:spPr>
                <a:xfrm>
                  <a:off x="3611880" y="3444240"/>
                  <a:ext cx="1920240" cy="1920240"/>
                </a:xfrm>
                <a:prstGeom prst="ellipse">
                  <a:avLst/>
                </a:prstGeom>
                <a:solidFill>
                  <a:schemeClr val="accent3"/>
                </a:solidFill>
                <a:ln w="57150"/>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3" name="Oval 2"/>
                <p:cNvSpPr>
                  <a:spLocks noChangeAspect="1"/>
                </p:cNvSpPr>
                <p:nvPr/>
              </p:nvSpPr>
              <p:spPr>
                <a:xfrm>
                  <a:off x="4000500" y="4099560"/>
                  <a:ext cx="1143000" cy="1143000"/>
                </a:xfrm>
                <a:prstGeom prst="ellipse">
                  <a:avLst/>
                </a:prstGeom>
                <a:ln w="57150"/>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4" name="Rectangle 13"/>
                <p:cNvSpPr/>
                <p:nvPr/>
              </p:nvSpPr>
              <p:spPr>
                <a:xfrm>
                  <a:off x="4239217" y="4458325"/>
                  <a:ext cx="665567" cy="369332"/>
                </a:xfrm>
                <a:prstGeom prst="rect">
                  <a:avLst/>
                </a:prstGeom>
              </p:spPr>
              <p:txBody>
                <a:bodyPr wrap="none">
                  <a:spAutoFit/>
                </a:bodyPr>
                <a:lstStyle/>
                <a:p>
                  <a:pPr algn="ctr"/>
                  <a:r>
                    <a:rPr lang="en-US" sz="1800" b="1" dirty="0" smtClean="0">
                      <a:latin typeface="Calibri" pitchFamily="34" charset="0"/>
                      <a:ea typeface="ＭＳ Ｐゴシック"/>
                    </a:rPr>
                    <a:t>Child</a:t>
                  </a:r>
                  <a:endParaRPr lang="en-US" sz="1800" b="1" dirty="0">
                    <a:latin typeface="Calibri" pitchFamily="34" charset="0"/>
                    <a:ea typeface="ＭＳ Ｐゴシック"/>
                  </a:endParaRPr>
                </a:p>
              </p:txBody>
            </p:sp>
            <p:sp>
              <p:nvSpPr>
                <p:cNvPr id="15" name="Rectangle 14"/>
                <p:cNvSpPr/>
                <p:nvPr/>
              </p:nvSpPr>
              <p:spPr>
                <a:xfrm>
                  <a:off x="4168620" y="3612505"/>
                  <a:ext cx="806760" cy="369332"/>
                </a:xfrm>
                <a:prstGeom prst="rect">
                  <a:avLst/>
                </a:prstGeom>
              </p:spPr>
              <p:txBody>
                <a:bodyPr wrap="none">
                  <a:spAutoFit/>
                </a:bodyPr>
                <a:lstStyle/>
                <a:p>
                  <a:pPr algn="ctr"/>
                  <a:r>
                    <a:rPr lang="en-US" sz="1800" b="1" dirty="0" smtClean="0">
                      <a:latin typeface="Calibri" pitchFamily="34" charset="0"/>
                      <a:ea typeface="ＭＳ Ｐゴシック"/>
                    </a:rPr>
                    <a:t>Family</a:t>
                  </a:r>
                  <a:endParaRPr lang="en-US" sz="1800" b="1" dirty="0">
                    <a:latin typeface="Calibri" pitchFamily="34" charset="0"/>
                    <a:ea typeface="ＭＳ Ｐゴシック"/>
                  </a:endParaRPr>
                </a:p>
              </p:txBody>
            </p:sp>
            <p:sp>
              <p:nvSpPr>
                <p:cNvPr id="16" name="Rectangle 15"/>
                <p:cNvSpPr/>
                <p:nvPr/>
              </p:nvSpPr>
              <p:spPr>
                <a:xfrm>
                  <a:off x="3923425" y="3015734"/>
                  <a:ext cx="1297150" cy="369332"/>
                </a:xfrm>
                <a:prstGeom prst="rect">
                  <a:avLst/>
                </a:prstGeom>
              </p:spPr>
              <p:txBody>
                <a:bodyPr wrap="none">
                  <a:spAutoFit/>
                </a:bodyPr>
                <a:lstStyle/>
                <a:p>
                  <a:pPr algn="ctr"/>
                  <a:r>
                    <a:rPr lang="en-US" sz="1800" b="1" dirty="0" smtClean="0">
                      <a:latin typeface="Calibri" pitchFamily="34" charset="0"/>
                      <a:ea typeface="ＭＳ Ｐゴシック"/>
                    </a:rPr>
                    <a:t>Community</a:t>
                  </a:r>
                  <a:endParaRPr lang="en-US" sz="1800" b="1" dirty="0">
                    <a:latin typeface="Calibri" pitchFamily="34" charset="0"/>
                    <a:ea typeface="ＭＳ Ｐゴシック"/>
                  </a:endParaRPr>
                </a:p>
              </p:txBody>
            </p:sp>
          </p:grpSp>
        </p:grpSp>
      </p:grpSp>
    </p:spTree>
    <p:extLst>
      <p:ext uri="{BB962C8B-B14F-4D97-AF65-F5344CB8AC3E}">
        <p14:creationId xmlns:p14="http://schemas.microsoft.com/office/powerpoint/2010/main" val="220400047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smtClean="0"/>
              <a:t>A Closer Look</a:t>
            </a:r>
            <a:br>
              <a:rPr lang="en-US" sz="4000" dirty="0" smtClean="0"/>
            </a:br>
            <a:r>
              <a:rPr lang="en-US" sz="4000" dirty="0"/>
              <a:t/>
            </a:r>
            <a:br>
              <a:rPr lang="en-US" sz="4000" dirty="0"/>
            </a:br>
            <a:r>
              <a:rPr lang="en-US" sz="2800" i="1" dirty="0">
                <a:effectLst/>
              </a:rPr>
              <a:t>"The active ingredient in the environment that's having an influence on development is the quality of the relationships that children have with the important people in their lives. That's what it's all about". </a:t>
            </a:r>
            <a:r>
              <a:rPr lang="en-US" sz="2800" i="1" dirty="0" smtClean="0">
                <a:effectLst/>
              </a:rPr>
              <a:t/>
            </a:r>
            <a:br>
              <a:rPr lang="en-US" sz="2800" i="1" dirty="0" smtClean="0">
                <a:effectLst/>
              </a:rPr>
            </a:br>
            <a:r>
              <a:rPr lang="en-US" sz="2800" dirty="0" smtClean="0">
                <a:effectLst/>
              </a:rPr>
              <a:t> </a:t>
            </a:r>
            <a:r>
              <a:rPr lang="en-US" sz="2800" dirty="0">
                <a:effectLst/>
              </a:rPr>
              <a:t>Jack P. Shonkoff, M.D.</a:t>
            </a:r>
            <a:endParaRPr lang="en-US" sz="2800" dirty="0"/>
          </a:p>
        </p:txBody>
      </p:sp>
    </p:spTree>
    <p:extLst>
      <p:ext uri="{BB962C8B-B14F-4D97-AF65-F5344CB8AC3E}">
        <p14:creationId xmlns:p14="http://schemas.microsoft.com/office/powerpoint/2010/main" val="349732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normAutofit fontScale="90000"/>
          </a:bodyPr>
          <a:lstStyle/>
          <a:p>
            <a:r>
              <a:rPr lang="en-US" dirty="0">
                <a:latin typeface="Calibri" pitchFamily="34" charset="0"/>
                <a:ea typeface="ＭＳ Ｐゴシック"/>
              </a:rPr>
              <a:t>W</a:t>
            </a:r>
            <a:r>
              <a:rPr lang="en-US" sz="4000" dirty="0" smtClean="0">
                <a:latin typeface="Calibri" pitchFamily="34" charset="0"/>
                <a:ea typeface="ＭＳ Ｐゴシック"/>
              </a:rPr>
              <a:t>ell-known models of Community Schools:</a:t>
            </a:r>
          </a:p>
        </p:txBody>
      </p:sp>
      <p:sp>
        <p:nvSpPr>
          <p:cNvPr id="33794" name="Rectangle 3"/>
          <p:cNvSpPr>
            <a:spLocks noGrp="1" noChangeArrowheads="1"/>
          </p:cNvSpPr>
          <p:nvPr>
            <p:ph idx="1"/>
          </p:nvPr>
        </p:nvSpPr>
        <p:spPr/>
        <p:txBody>
          <a:bodyPr>
            <a:normAutofit fontScale="92500" lnSpcReduction="20000"/>
          </a:bodyPr>
          <a:lstStyle/>
          <a:p>
            <a:r>
              <a:rPr lang="en-US" sz="3200" dirty="0" smtClean="0">
                <a:latin typeface="Calibri" pitchFamily="34" charset="0"/>
                <a:ea typeface="ＭＳ Ｐゴシック"/>
              </a:rPr>
              <a:t>Beacons</a:t>
            </a:r>
          </a:p>
          <a:p>
            <a:r>
              <a:rPr lang="en-US" sz="3200" dirty="0" smtClean="0">
                <a:latin typeface="Calibri" pitchFamily="34" charset="0"/>
                <a:ea typeface="ＭＳ Ｐゴシック"/>
              </a:rPr>
              <a:t>Bridges to </a:t>
            </a:r>
            <a:r>
              <a:rPr lang="en-US" dirty="0">
                <a:latin typeface="Calibri" pitchFamily="34" charset="0"/>
                <a:ea typeface="ＭＳ Ｐゴシック"/>
              </a:rPr>
              <a:t>Success (United </a:t>
            </a:r>
            <a:r>
              <a:rPr lang="en-US" dirty="0" smtClean="0">
                <a:latin typeface="Calibri" pitchFamily="34" charset="0"/>
                <a:ea typeface="ＭＳ Ｐゴシック"/>
              </a:rPr>
              <a:t>Way )</a:t>
            </a:r>
            <a:endParaRPr lang="en-US" sz="3200" dirty="0" smtClean="0">
              <a:latin typeface="Calibri" pitchFamily="34" charset="0"/>
              <a:ea typeface="ＭＳ Ｐゴシック"/>
            </a:endParaRPr>
          </a:p>
          <a:p>
            <a:r>
              <a:rPr lang="en-US" sz="3200" dirty="0" smtClean="0">
                <a:latin typeface="Calibri" pitchFamily="34" charset="0"/>
                <a:ea typeface="ＭＳ Ｐゴシック"/>
              </a:rPr>
              <a:t>Children’s Aid Society Community Schools </a:t>
            </a:r>
          </a:p>
          <a:p>
            <a:r>
              <a:rPr lang="en-US" sz="3200" dirty="0" smtClean="0">
                <a:latin typeface="Calibri" pitchFamily="34" charset="0"/>
                <a:ea typeface="ＭＳ Ｐゴシック"/>
              </a:rPr>
              <a:t>Communities in Schools</a:t>
            </a:r>
          </a:p>
          <a:p>
            <a:r>
              <a:rPr lang="en-US" dirty="0">
                <a:latin typeface="Calibri" pitchFamily="34" charset="0"/>
                <a:ea typeface="ＭＳ Ｐゴシック"/>
              </a:rPr>
              <a:t>Community Learning Centers (Cincinnati, OH) </a:t>
            </a:r>
            <a:endParaRPr lang="en-US" sz="3200" dirty="0" smtClean="0">
              <a:latin typeface="Calibri" pitchFamily="34" charset="0"/>
              <a:ea typeface="ＭＳ Ｐゴシック"/>
            </a:endParaRPr>
          </a:p>
          <a:p>
            <a:r>
              <a:rPr lang="en-US" sz="3200" dirty="0" smtClean="0">
                <a:latin typeface="Calibri" pitchFamily="34" charset="0"/>
                <a:ea typeface="ＭＳ Ｐゴシック"/>
              </a:rPr>
              <a:t>Healthy Start</a:t>
            </a:r>
          </a:p>
          <a:p>
            <a:r>
              <a:rPr lang="en-US" sz="3200" dirty="0" smtClean="0">
                <a:latin typeface="Calibri" pitchFamily="34" charset="0"/>
                <a:ea typeface="ＭＳ Ｐゴシック"/>
              </a:rPr>
              <a:t>Polk Brothers Full-Service Schools</a:t>
            </a:r>
          </a:p>
          <a:p>
            <a:r>
              <a:rPr lang="en-US" sz="3200" dirty="0" smtClean="0">
                <a:latin typeface="Calibri" pitchFamily="34" charset="0"/>
                <a:ea typeface="ＭＳ Ｐゴシック"/>
              </a:rPr>
              <a:t>Schools of the 21st Century (Yale University)</a:t>
            </a:r>
          </a:p>
          <a:p>
            <a:r>
              <a:rPr lang="en-US" sz="3200" dirty="0" smtClean="0">
                <a:latin typeface="Calibri" pitchFamily="34" charset="0"/>
                <a:ea typeface="ＭＳ Ｐゴシック"/>
              </a:rPr>
              <a:t>University Assisted </a:t>
            </a:r>
            <a:r>
              <a:rPr lang="en-US" dirty="0">
                <a:latin typeface="Calibri" pitchFamily="34" charset="0"/>
                <a:ea typeface="ＭＳ Ｐゴシック"/>
              </a:rPr>
              <a:t>Schools –</a:t>
            </a:r>
            <a:r>
              <a:rPr lang="en-US" dirty="0" smtClean="0">
                <a:latin typeface="Calibri" pitchFamily="34" charset="0"/>
                <a:ea typeface="ＭＳ Ｐゴシック"/>
              </a:rPr>
              <a:t>WEPIC -University </a:t>
            </a:r>
            <a:r>
              <a:rPr lang="en-US" sz="3200" dirty="0" smtClean="0">
                <a:latin typeface="Calibri" pitchFamily="34" charset="0"/>
                <a:ea typeface="ＭＳ Ｐゴシック"/>
              </a:rPr>
              <a:t>of Pennsylvania</a:t>
            </a:r>
          </a:p>
        </p:txBody>
      </p:sp>
    </p:spTree>
    <p:extLst>
      <p:ext uri="{BB962C8B-B14F-4D97-AF65-F5344CB8AC3E}">
        <p14:creationId xmlns:p14="http://schemas.microsoft.com/office/powerpoint/2010/main" val="155712804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Underlying Research Base</a:t>
            </a:r>
            <a:endParaRPr lang="en-US" dirty="0">
              <a:latin typeface="Calibri" pitchFamily="34" charset="0"/>
            </a:endParaRPr>
          </a:p>
        </p:txBody>
      </p:sp>
      <p:sp>
        <p:nvSpPr>
          <p:cNvPr id="3" name="Content Placeholder 2"/>
          <p:cNvSpPr>
            <a:spLocks noGrp="1"/>
          </p:cNvSpPr>
          <p:nvPr>
            <p:ph sz="half" idx="1"/>
          </p:nvPr>
        </p:nvSpPr>
        <p:spPr>
          <a:xfrm>
            <a:off x="435429" y="1447799"/>
            <a:ext cx="4038600" cy="4572000"/>
          </a:xfrm>
        </p:spPr>
        <p:txBody>
          <a:bodyPr>
            <a:normAutofit fontScale="92500" lnSpcReduction="20000"/>
          </a:bodyPr>
          <a:lstStyle/>
          <a:p>
            <a:pPr>
              <a:spcBef>
                <a:spcPts val="0"/>
              </a:spcBef>
            </a:pPr>
            <a:r>
              <a:rPr lang="en-US" b="1" dirty="0" smtClean="0">
                <a:solidFill>
                  <a:schemeClr val="accent1"/>
                </a:solidFill>
                <a:latin typeface="Calibri" pitchFamily="34" charset="0"/>
              </a:rPr>
              <a:t>Making the Most of Non-School Time</a:t>
            </a:r>
            <a:endParaRPr lang="en-US" dirty="0" smtClean="0">
              <a:solidFill>
                <a:schemeClr val="accent1"/>
              </a:solidFill>
              <a:latin typeface="Calibri" pitchFamily="34" charset="0"/>
            </a:endParaRPr>
          </a:p>
          <a:p>
            <a:pPr lvl="1">
              <a:spcBef>
                <a:spcPts val="0"/>
              </a:spcBef>
              <a:buFont typeface="Arial" pitchFamily="34" charset="0"/>
              <a:buChar char="•"/>
            </a:pPr>
            <a:r>
              <a:rPr lang="en-US" dirty="0" smtClean="0">
                <a:latin typeface="Calibri" pitchFamily="34" charset="0"/>
              </a:rPr>
              <a:t>Reginald Clark</a:t>
            </a:r>
          </a:p>
          <a:p>
            <a:pPr lvl="1">
              <a:spcBef>
                <a:spcPts val="0"/>
              </a:spcBef>
              <a:buFont typeface="Arial" pitchFamily="34" charset="0"/>
              <a:buChar char="•"/>
            </a:pPr>
            <a:r>
              <a:rPr lang="en-US" dirty="0" smtClean="0">
                <a:latin typeface="Calibri" pitchFamily="34" charset="0"/>
              </a:rPr>
              <a:t>Milbrey McLaughlin</a:t>
            </a:r>
          </a:p>
          <a:p>
            <a:pPr lvl="1">
              <a:spcBef>
                <a:spcPts val="0"/>
              </a:spcBef>
              <a:buFont typeface="Arial" pitchFamily="34" charset="0"/>
              <a:buChar char="•"/>
            </a:pPr>
            <a:r>
              <a:rPr lang="en-US" dirty="0" smtClean="0">
                <a:latin typeface="Calibri" pitchFamily="34" charset="0"/>
              </a:rPr>
              <a:t>Deborah Vandell</a:t>
            </a:r>
          </a:p>
          <a:p>
            <a:pPr>
              <a:spcBef>
                <a:spcPts val="0"/>
              </a:spcBef>
            </a:pPr>
            <a:r>
              <a:rPr lang="en-US" b="1" dirty="0">
                <a:solidFill>
                  <a:schemeClr val="accent1"/>
                </a:solidFill>
                <a:latin typeface="Calibri" pitchFamily="34" charset="0"/>
              </a:rPr>
              <a:t>Executive </a:t>
            </a:r>
            <a:r>
              <a:rPr lang="en-US" b="1" dirty="0" smtClean="0">
                <a:solidFill>
                  <a:schemeClr val="accent1"/>
                </a:solidFill>
                <a:latin typeface="Calibri" pitchFamily="34" charset="0"/>
              </a:rPr>
              <a:t>Function</a:t>
            </a:r>
          </a:p>
          <a:p>
            <a:pPr lvl="1">
              <a:spcBef>
                <a:spcPts val="0"/>
              </a:spcBef>
            </a:pPr>
            <a:r>
              <a:rPr lang="en-US" dirty="0" smtClean="0">
                <a:solidFill>
                  <a:schemeClr val="bg1"/>
                </a:solidFill>
                <a:latin typeface="Calibri" pitchFamily="34" charset="0"/>
              </a:rPr>
              <a:t>Jack </a:t>
            </a:r>
            <a:r>
              <a:rPr lang="en-US" dirty="0" err="1" smtClean="0">
                <a:solidFill>
                  <a:schemeClr val="bg1"/>
                </a:solidFill>
                <a:latin typeface="Calibri" pitchFamily="34" charset="0"/>
              </a:rPr>
              <a:t>Schonkoff</a:t>
            </a:r>
            <a:endParaRPr lang="en-US" dirty="0" smtClean="0">
              <a:solidFill>
                <a:schemeClr val="bg1"/>
              </a:solidFill>
              <a:latin typeface="Calibri" pitchFamily="34" charset="0"/>
            </a:endParaRPr>
          </a:p>
          <a:p>
            <a:pPr lvl="1">
              <a:spcBef>
                <a:spcPts val="0"/>
              </a:spcBef>
            </a:pPr>
            <a:r>
              <a:rPr lang="en-US" dirty="0" smtClean="0">
                <a:solidFill>
                  <a:schemeClr val="bg1"/>
                </a:solidFill>
                <a:latin typeface="Calibri" pitchFamily="34" charset="0"/>
              </a:rPr>
              <a:t>Judy Willis</a:t>
            </a:r>
          </a:p>
          <a:p>
            <a:pPr lvl="1">
              <a:spcBef>
                <a:spcPts val="0"/>
              </a:spcBef>
            </a:pPr>
            <a:r>
              <a:rPr lang="en-US" dirty="0" smtClean="0">
                <a:solidFill>
                  <a:schemeClr val="bg1"/>
                </a:solidFill>
                <a:latin typeface="Calibri" pitchFamily="34" charset="0"/>
              </a:rPr>
              <a:t>Sam Wang</a:t>
            </a:r>
            <a:endParaRPr lang="en-US" dirty="0">
              <a:solidFill>
                <a:schemeClr val="bg1"/>
              </a:solidFill>
              <a:latin typeface="Calibri" pitchFamily="34" charset="0"/>
            </a:endParaRPr>
          </a:p>
          <a:p>
            <a:pPr>
              <a:spcBef>
                <a:spcPts val="0"/>
              </a:spcBef>
            </a:pPr>
            <a:r>
              <a:rPr lang="en-US" b="1" dirty="0" smtClean="0">
                <a:solidFill>
                  <a:schemeClr val="accent1"/>
                </a:solidFill>
                <a:latin typeface="Calibri" pitchFamily="34" charset="0"/>
              </a:rPr>
              <a:t>Whole Child Approach</a:t>
            </a:r>
            <a:r>
              <a:rPr lang="en-US" b="1" dirty="0">
                <a:solidFill>
                  <a:schemeClr val="accent1"/>
                </a:solidFill>
                <a:latin typeface="Calibri" pitchFamily="34" charset="0"/>
              </a:rPr>
              <a:t>/ </a:t>
            </a:r>
            <a:r>
              <a:rPr lang="en-US" b="1" dirty="0" smtClean="0">
                <a:solidFill>
                  <a:schemeClr val="accent1"/>
                </a:solidFill>
                <a:latin typeface="Calibri" pitchFamily="34" charset="0"/>
              </a:rPr>
              <a:t>Developmental Knowledge/</a:t>
            </a:r>
          </a:p>
          <a:p>
            <a:pPr lvl="1">
              <a:spcBef>
                <a:spcPts val="0"/>
              </a:spcBef>
              <a:buFont typeface="Arial" pitchFamily="34" charset="0"/>
              <a:buChar char="•"/>
            </a:pPr>
            <a:r>
              <a:rPr lang="en-US" dirty="0" err="1" smtClean="0">
                <a:latin typeface="Calibri" pitchFamily="34" charset="0"/>
              </a:rPr>
              <a:t>Jacquelynne</a:t>
            </a:r>
            <a:r>
              <a:rPr lang="en-US" dirty="0" smtClean="0">
                <a:latin typeface="Calibri" pitchFamily="34" charset="0"/>
              </a:rPr>
              <a:t> Eccles</a:t>
            </a:r>
          </a:p>
          <a:p>
            <a:pPr lvl="1">
              <a:spcBef>
                <a:spcPts val="0"/>
              </a:spcBef>
              <a:buFont typeface="Arial" pitchFamily="34" charset="0"/>
              <a:buChar char="•"/>
            </a:pPr>
            <a:r>
              <a:rPr lang="en-US" dirty="0" smtClean="0">
                <a:latin typeface="Calibri" pitchFamily="34" charset="0"/>
              </a:rPr>
              <a:t>James Comer</a:t>
            </a:r>
          </a:p>
        </p:txBody>
      </p:sp>
      <p:sp>
        <p:nvSpPr>
          <p:cNvPr id="4" name="Content Placeholder 3"/>
          <p:cNvSpPr>
            <a:spLocks noGrp="1"/>
          </p:cNvSpPr>
          <p:nvPr>
            <p:ph sz="half" idx="2"/>
          </p:nvPr>
        </p:nvSpPr>
        <p:spPr/>
        <p:txBody>
          <a:bodyPr>
            <a:normAutofit fontScale="92500" lnSpcReduction="20000"/>
          </a:bodyPr>
          <a:lstStyle/>
          <a:p>
            <a:pPr>
              <a:spcBef>
                <a:spcPts val="0"/>
              </a:spcBef>
            </a:pPr>
            <a:r>
              <a:rPr lang="en-US" b="1" dirty="0" smtClean="0">
                <a:solidFill>
                  <a:schemeClr val="accent1"/>
                </a:solidFill>
                <a:latin typeface="Calibri" pitchFamily="34" charset="0"/>
              </a:rPr>
              <a:t>Parents’ Active Role</a:t>
            </a:r>
          </a:p>
          <a:p>
            <a:pPr lvl="1">
              <a:spcBef>
                <a:spcPts val="0"/>
              </a:spcBef>
              <a:buFont typeface="Arial" pitchFamily="34" charset="0"/>
              <a:buChar char="•"/>
            </a:pPr>
            <a:r>
              <a:rPr lang="en-US" dirty="0" smtClean="0">
                <a:latin typeface="Calibri" pitchFamily="34" charset="0"/>
              </a:rPr>
              <a:t>Epstein (six types)</a:t>
            </a:r>
          </a:p>
          <a:p>
            <a:pPr lvl="1">
              <a:spcBef>
                <a:spcPts val="0"/>
              </a:spcBef>
              <a:buFont typeface="Arial" pitchFamily="34" charset="0"/>
              <a:buChar char="•"/>
            </a:pPr>
            <a:r>
              <a:rPr lang="en-US" dirty="0" smtClean="0">
                <a:latin typeface="Calibri" pitchFamily="34" charset="0"/>
              </a:rPr>
              <a:t>Henderson and Mapp</a:t>
            </a:r>
          </a:p>
          <a:p>
            <a:pPr lvl="1">
              <a:spcBef>
                <a:spcPts val="0"/>
              </a:spcBef>
              <a:buFont typeface="Arial" pitchFamily="34" charset="0"/>
              <a:buChar char="•"/>
            </a:pPr>
            <a:r>
              <a:rPr lang="en-US" dirty="0" smtClean="0">
                <a:latin typeface="Calibri" pitchFamily="34" charset="0"/>
              </a:rPr>
              <a:t>Harvard-FINE network</a:t>
            </a:r>
          </a:p>
          <a:p>
            <a:pPr lvl="1">
              <a:spcBef>
                <a:spcPts val="0"/>
              </a:spcBef>
              <a:buFont typeface="Arial" pitchFamily="34" charset="0"/>
              <a:buChar char="•"/>
            </a:pPr>
            <a:r>
              <a:rPr lang="en-US" dirty="0" smtClean="0">
                <a:latin typeface="Calibri" pitchFamily="34" charset="0"/>
              </a:rPr>
              <a:t>NCPIE</a:t>
            </a:r>
          </a:p>
          <a:p>
            <a:pPr>
              <a:spcBef>
                <a:spcPts val="0"/>
              </a:spcBef>
            </a:pPr>
            <a:r>
              <a:rPr lang="en-US" b="1" dirty="0" smtClean="0">
                <a:solidFill>
                  <a:schemeClr val="accent1"/>
                </a:solidFill>
                <a:latin typeface="Calibri" pitchFamily="34" charset="0"/>
              </a:rPr>
              <a:t>Coordinated Services</a:t>
            </a:r>
          </a:p>
          <a:p>
            <a:pPr lvl="1">
              <a:spcBef>
                <a:spcPts val="0"/>
              </a:spcBef>
            </a:pPr>
            <a:r>
              <a:rPr lang="en-US" dirty="0">
                <a:latin typeface="Calibri" pitchFamily="34" charset="0"/>
              </a:rPr>
              <a:t>Fritz </a:t>
            </a:r>
            <a:r>
              <a:rPr lang="en-US" dirty="0" err="1" smtClean="0">
                <a:latin typeface="Calibri" pitchFamily="34" charset="0"/>
              </a:rPr>
              <a:t>Ianni</a:t>
            </a:r>
            <a:endParaRPr lang="en-US" b="1" dirty="0" smtClean="0">
              <a:solidFill>
                <a:schemeClr val="accent1"/>
              </a:solidFill>
              <a:latin typeface="Calibri" pitchFamily="34" charset="0"/>
            </a:endParaRPr>
          </a:p>
          <a:p>
            <a:pPr>
              <a:spcBef>
                <a:spcPts val="0"/>
              </a:spcBef>
            </a:pPr>
            <a:r>
              <a:rPr lang="en-US" b="1" dirty="0" smtClean="0">
                <a:solidFill>
                  <a:schemeClr val="accent1"/>
                </a:solidFill>
                <a:latin typeface="Calibri" pitchFamily="34" charset="0"/>
              </a:rPr>
              <a:t>Consistent Adult Guidance &amp; Support</a:t>
            </a:r>
            <a:r>
              <a:rPr lang="en-US" b="1" dirty="0" smtClean="0">
                <a:solidFill>
                  <a:schemeClr val="accent2"/>
                </a:solidFill>
                <a:latin typeface="Calibri" pitchFamily="34" charset="0"/>
              </a:rPr>
              <a:t> </a:t>
            </a:r>
          </a:p>
          <a:p>
            <a:pPr lvl="1">
              <a:spcBef>
                <a:spcPts val="0"/>
              </a:spcBef>
              <a:buFont typeface="Arial" pitchFamily="34" charset="0"/>
              <a:buChar char="•"/>
            </a:pPr>
            <a:r>
              <a:rPr lang="en-US" dirty="0" smtClean="0">
                <a:latin typeface="Calibri" pitchFamily="34" charset="0"/>
              </a:rPr>
              <a:t>Werner/Benard (resilience theory)</a:t>
            </a:r>
          </a:p>
        </p:txBody>
      </p:sp>
    </p:spTree>
    <p:extLst>
      <p:ext uri="{BB962C8B-B14F-4D97-AF65-F5344CB8AC3E}">
        <p14:creationId xmlns:p14="http://schemas.microsoft.com/office/powerpoint/2010/main" val="2963734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4966" y="465389"/>
            <a:ext cx="7577237" cy="738051"/>
          </a:xfrm>
        </p:spPr>
        <p:txBody>
          <a:bodyPr/>
          <a:lstStyle/>
          <a:p>
            <a:r>
              <a:rPr lang="en-US" dirty="0" smtClean="0"/>
              <a:t>Newer Research</a:t>
            </a:r>
            <a:endParaRPr lang="en-US" dirty="0"/>
          </a:p>
        </p:txBody>
      </p:sp>
      <p:sp>
        <p:nvSpPr>
          <p:cNvPr id="6" name="Content Placeholder 5"/>
          <p:cNvSpPr>
            <a:spLocks noGrp="1"/>
          </p:cNvSpPr>
          <p:nvPr>
            <p:ph sz="half" idx="1"/>
          </p:nvPr>
        </p:nvSpPr>
        <p:spPr>
          <a:xfrm>
            <a:off x="501230" y="1284841"/>
            <a:ext cx="4038600" cy="5282007"/>
          </a:xfrm>
        </p:spPr>
        <p:txBody>
          <a:bodyPr>
            <a:normAutofit fontScale="92500" lnSpcReduction="10000"/>
          </a:bodyPr>
          <a:lstStyle/>
          <a:p>
            <a:pPr marL="0" indent="0">
              <a:buNone/>
            </a:pPr>
            <a:r>
              <a:rPr lang="en-US" sz="3300" b="1" dirty="0" smtClean="0">
                <a:solidFill>
                  <a:schemeClr val="accent1"/>
                </a:solidFill>
                <a:latin typeface="Calibri" pitchFamily="34" charset="0"/>
              </a:rPr>
              <a:t>Tony </a:t>
            </a:r>
            <a:r>
              <a:rPr lang="en-US" sz="3300" b="1" dirty="0" err="1" smtClean="0">
                <a:solidFill>
                  <a:schemeClr val="accent1"/>
                </a:solidFill>
                <a:latin typeface="Calibri" pitchFamily="34" charset="0"/>
              </a:rPr>
              <a:t>Bryk</a:t>
            </a:r>
            <a:r>
              <a:rPr lang="en-US" sz="3300" b="1" dirty="0" smtClean="0">
                <a:solidFill>
                  <a:schemeClr val="accent1"/>
                </a:solidFill>
                <a:latin typeface="Calibri" pitchFamily="34" charset="0"/>
              </a:rPr>
              <a:t> - successful schools in Chicago</a:t>
            </a:r>
            <a:r>
              <a:rPr lang="en-US" sz="3300" b="1" dirty="0">
                <a:solidFill>
                  <a:schemeClr val="accent1"/>
                </a:solidFill>
                <a:latin typeface="Calibri" pitchFamily="34" charset="0"/>
              </a:rPr>
              <a:t>:</a:t>
            </a:r>
            <a:endParaRPr lang="en-US" sz="3300" b="1" dirty="0" smtClean="0">
              <a:solidFill>
                <a:schemeClr val="accent1"/>
              </a:solidFill>
              <a:latin typeface="Calibri" pitchFamily="34" charset="0"/>
            </a:endParaRPr>
          </a:p>
          <a:p>
            <a:pPr>
              <a:buFont typeface="Arial" pitchFamily="34" charset="0"/>
              <a:buChar char="•"/>
            </a:pPr>
            <a:r>
              <a:rPr lang="en-US" sz="2900" dirty="0" smtClean="0"/>
              <a:t>Principal: driver of change; inclusive leadership approach</a:t>
            </a:r>
          </a:p>
          <a:p>
            <a:pPr>
              <a:buFont typeface="Arial" pitchFamily="34" charset="0"/>
              <a:buChar char="•"/>
            </a:pPr>
            <a:r>
              <a:rPr lang="en-US" sz="2900" dirty="0" smtClean="0"/>
              <a:t>Real family and community engagement</a:t>
            </a:r>
          </a:p>
          <a:p>
            <a:pPr>
              <a:buFont typeface="Arial" pitchFamily="34" charset="0"/>
              <a:buChar char="•"/>
            </a:pPr>
            <a:r>
              <a:rPr lang="en-US" sz="2900" dirty="0" smtClean="0"/>
              <a:t>Ability to build professional capacity</a:t>
            </a:r>
          </a:p>
          <a:p>
            <a:pPr>
              <a:buFont typeface="Arial" pitchFamily="34" charset="0"/>
              <a:buChar char="•"/>
            </a:pPr>
            <a:r>
              <a:rPr lang="en-US" sz="2900" dirty="0" smtClean="0"/>
              <a:t>Student-centered school climate</a:t>
            </a:r>
          </a:p>
          <a:p>
            <a:pPr>
              <a:buFont typeface="Arial" pitchFamily="34" charset="0"/>
              <a:buChar char="•"/>
            </a:pPr>
            <a:r>
              <a:rPr lang="en-US" sz="2900" dirty="0" smtClean="0"/>
              <a:t>Coherent curriculum</a:t>
            </a:r>
          </a:p>
          <a:p>
            <a:pPr marL="0" indent="0">
              <a:buNone/>
            </a:pPr>
            <a:endParaRPr lang="en-US" sz="2000" dirty="0"/>
          </a:p>
        </p:txBody>
      </p:sp>
      <p:sp>
        <p:nvSpPr>
          <p:cNvPr id="2" name="Content Placeholder 1"/>
          <p:cNvSpPr>
            <a:spLocks noGrp="1"/>
          </p:cNvSpPr>
          <p:nvPr>
            <p:ph sz="half" idx="2"/>
          </p:nvPr>
        </p:nvSpPr>
        <p:spPr>
          <a:xfrm>
            <a:off x="4558352" y="1296536"/>
            <a:ext cx="4299045" cy="5343749"/>
          </a:xfrm>
        </p:spPr>
        <p:txBody>
          <a:bodyPr>
            <a:normAutofit fontScale="92500" lnSpcReduction="10000"/>
          </a:bodyPr>
          <a:lstStyle/>
          <a:p>
            <a:pPr marL="0" indent="0">
              <a:buNone/>
            </a:pPr>
            <a:r>
              <a:rPr lang="en-US" sz="3400" b="1" dirty="0">
                <a:solidFill>
                  <a:schemeClr val="accent1"/>
                </a:solidFill>
              </a:rPr>
              <a:t>Charles </a:t>
            </a:r>
            <a:r>
              <a:rPr lang="en-US" sz="3400" b="1" dirty="0" err="1">
                <a:solidFill>
                  <a:schemeClr val="accent1"/>
                </a:solidFill>
              </a:rPr>
              <a:t>Basch</a:t>
            </a:r>
            <a:r>
              <a:rPr lang="en-US" sz="3400" b="1" dirty="0">
                <a:solidFill>
                  <a:schemeClr val="accent1"/>
                </a:solidFill>
              </a:rPr>
              <a:t> - </a:t>
            </a:r>
            <a:r>
              <a:rPr lang="en-US" b="1" dirty="0">
                <a:solidFill>
                  <a:schemeClr val="accent1"/>
                </a:solidFill>
              </a:rPr>
              <a:t>causal links </a:t>
            </a:r>
            <a:r>
              <a:rPr lang="en-US" b="1" dirty="0" smtClean="0">
                <a:solidFill>
                  <a:schemeClr val="accent1"/>
                </a:solidFill>
              </a:rPr>
              <a:t>between </a:t>
            </a:r>
            <a:r>
              <a:rPr lang="en-US" b="1" dirty="0">
                <a:solidFill>
                  <a:schemeClr val="accent1"/>
                </a:solidFill>
              </a:rPr>
              <a:t>health issues and educational achievement:</a:t>
            </a:r>
          </a:p>
          <a:p>
            <a:pPr marL="514350" indent="-514350">
              <a:buFont typeface="+mj-lt"/>
              <a:buAutoNum type="arabicPeriod"/>
            </a:pPr>
            <a:r>
              <a:rPr lang="en-US" dirty="0"/>
              <a:t>Poor vision</a:t>
            </a:r>
          </a:p>
          <a:p>
            <a:pPr marL="514350" indent="-514350">
              <a:buFont typeface="+mj-lt"/>
              <a:buAutoNum type="arabicPeriod"/>
            </a:pPr>
            <a:r>
              <a:rPr lang="en-US" dirty="0"/>
              <a:t>Asthma</a:t>
            </a:r>
          </a:p>
          <a:p>
            <a:pPr marL="514350" indent="-514350">
              <a:buFont typeface="+mj-lt"/>
              <a:buAutoNum type="arabicPeriod"/>
            </a:pPr>
            <a:r>
              <a:rPr lang="en-US" dirty="0"/>
              <a:t>Teen Pregnancy</a:t>
            </a:r>
          </a:p>
          <a:p>
            <a:pPr marL="514350" indent="-514350">
              <a:buFont typeface="+mj-lt"/>
              <a:buAutoNum type="arabicPeriod"/>
            </a:pPr>
            <a:r>
              <a:rPr lang="en-US" dirty="0"/>
              <a:t>Aggression and Violence</a:t>
            </a:r>
          </a:p>
          <a:p>
            <a:pPr marL="514350" indent="-514350">
              <a:buFont typeface="+mj-lt"/>
              <a:buAutoNum type="arabicPeriod"/>
            </a:pPr>
            <a:r>
              <a:rPr lang="en-US" dirty="0"/>
              <a:t>Physical Inactivity</a:t>
            </a:r>
          </a:p>
          <a:p>
            <a:pPr marL="514350" indent="-514350">
              <a:buFont typeface="+mj-lt"/>
              <a:buAutoNum type="arabicPeriod"/>
            </a:pPr>
            <a:r>
              <a:rPr lang="en-US" dirty="0"/>
              <a:t>ADHD</a:t>
            </a:r>
          </a:p>
          <a:p>
            <a:pPr marL="514350" indent="-514350">
              <a:buFont typeface="+mj-lt"/>
              <a:buAutoNum type="arabicPeriod"/>
            </a:pPr>
            <a:r>
              <a:rPr lang="en-US" dirty="0"/>
              <a:t>Hunger (especially insufficient breakfast)</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705964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Newest Research</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b="1" dirty="0">
                <a:solidFill>
                  <a:schemeClr val="accent1"/>
                </a:solidFill>
              </a:rPr>
              <a:t>Ellen Galinsky – Mind in the </a:t>
            </a:r>
            <a:r>
              <a:rPr lang="en-US" b="1" dirty="0" smtClean="0">
                <a:solidFill>
                  <a:schemeClr val="accent1"/>
                </a:solidFill>
              </a:rPr>
              <a:t>Making:7 </a:t>
            </a:r>
            <a:r>
              <a:rPr lang="en-US" b="1" dirty="0">
                <a:solidFill>
                  <a:schemeClr val="accent1"/>
                </a:solidFill>
              </a:rPr>
              <a:t>Essential Life Skills</a:t>
            </a:r>
          </a:p>
          <a:p>
            <a:r>
              <a:rPr lang="en-US" dirty="0"/>
              <a:t>Focus &amp; Self Control</a:t>
            </a:r>
          </a:p>
          <a:p>
            <a:r>
              <a:rPr lang="en-US" dirty="0"/>
              <a:t>Perspective Taking</a:t>
            </a:r>
          </a:p>
          <a:p>
            <a:r>
              <a:rPr lang="en-US" dirty="0"/>
              <a:t>Communication</a:t>
            </a:r>
          </a:p>
          <a:p>
            <a:r>
              <a:rPr lang="en-US" dirty="0"/>
              <a:t>Making Connections</a:t>
            </a:r>
          </a:p>
          <a:p>
            <a:r>
              <a:rPr lang="en-US" dirty="0"/>
              <a:t>Critical thinking</a:t>
            </a:r>
          </a:p>
          <a:p>
            <a:r>
              <a:rPr lang="en-US" dirty="0"/>
              <a:t>Taking on Challenges</a:t>
            </a:r>
          </a:p>
          <a:p>
            <a:r>
              <a:rPr lang="en-US" dirty="0"/>
              <a:t>Self Directed, Engaged Learning</a:t>
            </a:r>
          </a:p>
          <a:p>
            <a:endParaRPr lang="en-US" dirty="0"/>
          </a:p>
        </p:txBody>
      </p:sp>
      <p:sp>
        <p:nvSpPr>
          <p:cNvPr id="4" name="Content Placeholder 3"/>
          <p:cNvSpPr>
            <a:spLocks noGrp="1"/>
          </p:cNvSpPr>
          <p:nvPr>
            <p:ph sz="half" idx="2"/>
          </p:nvPr>
        </p:nvSpPr>
        <p:spPr/>
        <p:txBody>
          <a:bodyPr>
            <a:normAutofit fontScale="92500" lnSpcReduction="10000"/>
          </a:bodyPr>
          <a:lstStyle/>
          <a:p>
            <a:pPr marL="0" indent="0">
              <a:buNone/>
            </a:pPr>
            <a:r>
              <a:rPr lang="en-US" b="1" dirty="0">
                <a:solidFill>
                  <a:schemeClr val="accent1"/>
                </a:solidFill>
                <a:latin typeface="Calibri" pitchFamily="34" charset="0"/>
              </a:rPr>
              <a:t>Paul Tough-How Children Succeed</a:t>
            </a:r>
            <a:r>
              <a:rPr lang="en-US" dirty="0"/>
              <a:t>  Qualities that matter most have less to do with IQ and more to do with character, like: </a:t>
            </a:r>
          </a:p>
          <a:p>
            <a:r>
              <a:rPr lang="en-US" dirty="0"/>
              <a:t>Grit</a:t>
            </a:r>
          </a:p>
          <a:p>
            <a:r>
              <a:rPr lang="en-US" dirty="0"/>
              <a:t>Curiosity</a:t>
            </a:r>
          </a:p>
          <a:p>
            <a:r>
              <a:rPr lang="en-US" dirty="0"/>
              <a:t>Conscientiousness</a:t>
            </a:r>
          </a:p>
          <a:p>
            <a:r>
              <a:rPr lang="en-US" dirty="0"/>
              <a:t>optimism</a:t>
            </a:r>
          </a:p>
          <a:p>
            <a:endParaRPr lang="en-US" dirty="0"/>
          </a:p>
        </p:txBody>
      </p:sp>
    </p:spTree>
    <p:extLst>
      <p:ext uri="{BB962C8B-B14F-4D97-AF65-F5344CB8AC3E}">
        <p14:creationId xmlns:p14="http://schemas.microsoft.com/office/powerpoint/2010/main" val="4184448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4000" dirty="0" smtClean="0">
                <a:latin typeface="Calibri" pitchFamily="34" charset="0"/>
                <a:ea typeface="ＭＳ Ｐゴシック"/>
              </a:rPr>
              <a:t>Key Ingredients</a:t>
            </a:r>
          </a:p>
        </p:txBody>
      </p:sp>
      <p:sp>
        <p:nvSpPr>
          <p:cNvPr id="10243" name="Content Placeholder 2"/>
          <p:cNvSpPr>
            <a:spLocks noGrp="1"/>
          </p:cNvSpPr>
          <p:nvPr>
            <p:ph idx="1"/>
          </p:nvPr>
        </p:nvSpPr>
        <p:spPr/>
        <p:txBody>
          <a:bodyPr>
            <a:normAutofit/>
          </a:bodyPr>
          <a:lstStyle/>
          <a:p>
            <a:pPr>
              <a:spcBef>
                <a:spcPts val="768"/>
              </a:spcBef>
            </a:pPr>
            <a:r>
              <a:rPr lang="en-US" sz="3200" dirty="0" smtClean="0">
                <a:latin typeface="Calibri" pitchFamily="34" charset="0"/>
                <a:ea typeface="ＭＳ Ｐゴシック"/>
              </a:rPr>
              <a:t>Education First/Student Success as the Driver</a:t>
            </a:r>
          </a:p>
          <a:p>
            <a:pPr>
              <a:spcBef>
                <a:spcPts val="768"/>
              </a:spcBef>
            </a:pPr>
            <a:r>
              <a:rPr lang="en-US" sz="3200" dirty="0" smtClean="0">
                <a:latin typeface="Calibri" pitchFamily="34" charset="0"/>
                <a:ea typeface="ＭＳ Ｐゴシック"/>
              </a:rPr>
              <a:t>Full-Time Coordinator</a:t>
            </a:r>
          </a:p>
          <a:p>
            <a:pPr>
              <a:spcBef>
                <a:spcPts val="768"/>
              </a:spcBef>
            </a:pPr>
            <a:r>
              <a:rPr lang="en-US" dirty="0" smtClean="0">
                <a:latin typeface="Calibri" pitchFamily="34" charset="0"/>
                <a:ea typeface="ＭＳ Ｐゴシック"/>
              </a:rPr>
              <a:t>Site-Based Needs Assessment</a:t>
            </a:r>
          </a:p>
          <a:p>
            <a:pPr>
              <a:spcBef>
                <a:spcPts val="768"/>
              </a:spcBef>
            </a:pPr>
            <a:r>
              <a:rPr lang="en-US" sz="3200" dirty="0" smtClean="0">
                <a:latin typeface="Calibri" pitchFamily="34" charset="0"/>
                <a:ea typeface="ＭＳ Ｐゴシック"/>
              </a:rPr>
              <a:t>Responsive Community Partnerships</a:t>
            </a:r>
          </a:p>
          <a:p>
            <a:pPr>
              <a:spcBef>
                <a:spcPts val="768"/>
              </a:spcBef>
            </a:pPr>
            <a:r>
              <a:rPr lang="en-US" sz="3200" dirty="0" smtClean="0">
                <a:latin typeface="Calibri" pitchFamily="34" charset="0"/>
                <a:ea typeface="ＭＳ Ｐゴシック"/>
              </a:rPr>
              <a:t>Integration of CS Staff into Governance and Decision-Making Bodies (e.g., School Leadership Team, Principa</a:t>
            </a:r>
            <a:r>
              <a:rPr lang="en-US" dirty="0" smtClean="0">
                <a:latin typeface="Calibri" pitchFamily="34" charset="0"/>
                <a:ea typeface="ＭＳ Ｐゴシック"/>
              </a:rPr>
              <a:t>l’s Cabinet</a:t>
            </a:r>
            <a:r>
              <a:rPr lang="en-US" sz="3200" dirty="0" smtClean="0">
                <a:latin typeface="Calibri" pitchFamily="34" charset="0"/>
                <a:ea typeface="ＭＳ Ｐゴシック"/>
              </a:rPr>
              <a:t>)</a:t>
            </a:r>
          </a:p>
          <a:p>
            <a:pPr>
              <a:spcBef>
                <a:spcPts val="768"/>
              </a:spcBef>
            </a:pPr>
            <a:r>
              <a:rPr lang="en-US" dirty="0" smtClean="0">
                <a:latin typeface="Calibri" pitchFamily="34" charset="0"/>
                <a:ea typeface="ＭＳ Ｐゴシック"/>
              </a:rPr>
              <a:t>Ongoing Joint Planning and Data Analysis</a:t>
            </a:r>
            <a:endParaRPr lang="en-US" sz="3200" dirty="0" smtClean="0">
              <a:latin typeface="Calibri" pitchFamily="34" charset="0"/>
              <a:ea typeface="ＭＳ Ｐゴシック"/>
            </a:endParaRPr>
          </a:p>
        </p:txBody>
      </p:sp>
    </p:spTree>
    <p:extLst>
      <p:ext uri="{BB962C8B-B14F-4D97-AF65-F5344CB8AC3E}">
        <p14:creationId xmlns:p14="http://schemas.microsoft.com/office/powerpoint/2010/main" val="71176617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43552" y="232011"/>
            <a:ext cx="7406640" cy="1007888"/>
          </a:xfrm>
        </p:spPr>
        <p:txBody>
          <a:bodyPr/>
          <a:lstStyle/>
          <a:p>
            <a:r>
              <a:rPr lang="en-US" sz="4000" dirty="0" smtClean="0">
                <a:latin typeface="Calibri" pitchFamily="34" charset="0"/>
                <a:ea typeface="ＭＳ Ｐゴシック"/>
              </a:rPr>
              <a:t>Key Program Components</a:t>
            </a:r>
          </a:p>
        </p:txBody>
      </p:sp>
      <p:sp>
        <p:nvSpPr>
          <p:cNvPr id="10243" name="Content Placeholder 2"/>
          <p:cNvSpPr>
            <a:spLocks noGrp="1"/>
          </p:cNvSpPr>
          <p:nvPr>
            <p:ph idx="1"/>
          </p:nvPr>
        </p:nvSpPr>
        <p:spPr>
          <a:xfrm>
            <a:off x="446315" y="1055915"/>
            <a:ext cx="8229600" cy="1110342"/>
          </a:xfrm>
        </p:spPr>
        <p:txBody>
          <a:bodyPr>
            <a:normAutofit fontScale="77500" lnSpcReduction="20000"/>
          </a:bodyPr>
          <a:lstStyle/>
          <a:p>
            <a:pPr>
              <a:spcBef>
                <a:spcPts val="768"/>
              </a:spcBef>
            </a:pPr>
            <a:r>
              <a:rPr lang="en-US" sz="3200" dirty="0" smtClean="0">
                <a:latin typeface="Calibri" pitchFamily="34" charset="0"/>
                <a:ea typeface="ＭＳ Ｐゴシック"/>
              </a:rPr>
              <a:t>Cradle to Career: </a:t>
            </a:r>
            <a:r>
              <a:rPr lang="en-US" sz="2600" i="1" dirty="0" smtClean="0">
                <a:latin typeface="Calibri" pitchFamily="34" charset="0"/>
                <a:ea typeface="ＭＳ Ｐゴシック"/>
              </a:rPr>
              <a:t>birth, infancy, Early Childhood; School-Age;                 College; Career ; Workforce Development</a:t>
            </a:r>
          </a:p>
          <a:p>
            <a:pPr>
              <a:spcBef>
                <a:spcPts val="768"/>
              </a:spcBef>
            </a:pPr>
            <a:r>
              <a:rPr lang="en-US" sz="3200" dirty="0" smtClean="0">
                <a:latin typeface="Calibri" pitchFamily="34" charset="0"/>
                <a:ea typeface="ＭＳ Ｐゴシック"/>
              </a:rPr>
              <a:t>Community and Economic Development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915" y="1693471"/>
            <a:ext cx="7815942" cy="5659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798360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sz="4000" dirty="0" smtClean="0">
                <a:latin typeface="Calibri" pitchFamily="34" charset="0"/>
                <a:ea typeface="ＭＳ Ｐゴシック"/>
              </a:rPr>
              <a:t>Results of CAS Community Schools</a:t>
            </a:r>
          </a:p>
        </p:txBody>
      </p:sp>
      <p:sp>
        <p:nvSpPr>
          <p:cNvPr id="3" name="Content Placeholder 2"/>
          <p:cNvSpPr>
            <a:spLocks noGrp="1"/>
          </p:cNvSpPr>
          <p:nvPr>
            <p:ph idx="1"/>
          </p:nvPr>
        </p:nvSpPr>
        <p:spPr/>
        <p:txBody>
          <a:bodyPr>
            <a:normAutofit fontScale="92500" lnSpcReduction="10000"/>
          </a:bodyPr>
          <a:lstStyle/>
          <a:p>
            <a:pPr>
              <a:defRPr/>
            </a:pPr>
            <a:r>
              <a:rPr lang="en-US" sz="3200" dirty="0" smtClean="0">
                <a:latin typeface="Calibri" pitchFamily="34" charset="0"/>
              </a:rPr>
              <a:t>Improved academic performance—ELA and Math</a:t>
            </a:r>
          </a:p>
          <a:p>
            <a:pPr>
              <a:defRPr/>
            </a:pPr>
            <a:r>
              <a:rPr lang="en-US" sz="3200" dirty="0" smtClean="0">
                <a:latin typeface="Calibri" pitchFamily="34" charset="0"/>
              </a:rPr>
              <a:t>Higher attendance rates—Students and Teachers</a:t>
            </a:r>
          </a:p>
          <a:p>
            <a:pPr>
              <a:defRPr/>
            </a:pPr>
            <a:r>
              <a:rPr lang="en-US" sz="3200" dirty="0" smtClean="0">
                <a:latin typeface="Calibri" pitchFamily="34" charset="0"/>
              </a:rPr>
              <a:t>Positive school climate</a:t>
            </a:r>
          </a:p>
          <a:p>
            <a:pPr>
              <a:defRPr/>
            </a:pPr>
            <a:r>
              <a:rPr lang="en-US" sz="3200" dirty="0" smtClean="0">
                <a:latin typeface="Calibri" pitchFamily="34" charset="0"/>
              </a:rPr>
              <a:t>Improved school safety</a:t>
            </a:r>
          </a:p>
          <a:p>
            <a:pPr>
              <a:defRPr/>
            </a:pPr>
            <a:r>
              <a:rPr lang="en-US" sz="3200" dirty="0" smtClean="0">
                <a:latin typeface="Calibri" pitchFamily="34" charset="0"/>
              </a:rPr>
              <a:t>Greater parent involvement</a:t>
            </a:r>
          </a:p>
          <a:p>
            <a:pPr>
              <a:defRPr/>
            </a:pPr>
            <a:r>
              <a:rPr lang="en-US" sz="3200" dirty="0" smtClean="0">
                <a:latin typeface="Calibri" pitchFamily="34" charset="0"/>
              </a:rPr>
              <a:t>Improved student-teacher relationships</a:t>
            </a:r>
          </a:p>
          <a:p>
            <a:pPr>
              <a:defRPr/>
            </a:pPr>
            <a:r>
              <a:rPr lang="en-US" dirty="0" smtClean="0">
                <a:latin typeface="Calibri" pitchFamily="34" charset="0"/>
              </a:rPr>
              <a:t>Community benefits, such as better use of public buildings and safer neighborhoods</a:t>
            </a:r>
            <a:endParaRPr lang="en-US" sz="3200" dirty="0" smtClean="0">
              <a:latin typeface="Calibri" pitchFamily="34" charset="0"/>
            </a:endParaRPr>
          </a:p>
          <a:p>
            <a:pPr>
              <a:defRPr/>
            </a:pPr>
            <a:r>
              <a:rPr lang="en-US" sz="3200" dirty="0" smtClean="0">
                <a:latin typeface="Calibri" pitchFamily="34" charset="0"/>
              </a:rPr>
              <a:t>Teachers able to focus on education</a:t>
            </a:r>
          </a:p>
        </p:txBody>
      </p:sp>
    </p:spTree>
    <p:extLst>
      <p:ext uri="{BB962C8B-B14F-4D97-AF65-F5344CB8AC3E}">
        <p14:creationId xmlns:p14="http://schemas.microsoft.com/office/powerpoint/2010/main" val="101690577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Children’s Aid Society</a:t>
            </a:r>
            <a:endParaRPr lang="en-US" dirty="0"/>
          </a:p>
        </p:txBody>
      </p:sp>
      <p:sp>
        <p:nvSpPr>
          <p:cNvPr id="3" name="Content Placeholder 2"/>
          <p:cNvSpPr>
            <a:spLocks noGrp="1"/>
          </p:cNvSpPr>
          <p:nvPr>
            <p:ph idx="1"/>
          </p:nvPr>
        </p:nvSpPr>
        <p:spPr>
          <a:xfrm>
            <a:off x="228600" y="1338942"/>
            <a:ext cx="8229600" cy="5366658"/>
          </a:xfrm>
        </p:spPr>
        <p:txBody>
          <a:bodyPr>
            <a:normAutofit fontScale="92500" lnSpcReduction="10000"/>
          </a:bodyPr>
          <a:lstStyle/>
          <a:p>
            <a:r>
              <a:rPr lang="en-US" b="1" dirty="0" smtClean="0"/>
              <a:t>Children’s </a:t>
            </a:r>
            <a:r>
              <a:rPr lang="en-US" b="1" dirty="0"/>
              <a:t>Aid Society </a:t>
            </a:r>
            <a:endParaRPr lang="en-US" b="1" dirty="0" smtClean="0"/>
          </a:p>
          <a:p>
            <a:pPr marL="0" indent="0">
              <a:buNone/>
            </a:pPr>
            <a:r>
              <a:rPr lang="en-US" dirty="0" smtClean="0"/>
              <a:t>Receives </a:t>
            </a:r>
            <a:r>
              <a:rPr lang="en-US" dirty="0"/>
              <a:t>13th Consecutive </a:t>
            </a:r>
            <a:endParaRPr lang="en-US" dirty="0" smtClean="0"/>
          </a:p>
          <a:p>
            <a:pPr marL="0" indent="0">
              <a:buNone/>
            </a:pPr>
            <a:r>
              <a:rPr lang="en-US" dirty="0" smtClean="0"/>
              <a:t>4-Star </a:t>
            </a:r>
            <a:r>
              <a:rPr lang="en-US" dirty="0"/>
              <a:t>Rating from Charity </a:t>
            </a:r>
            <a:endParaRPr lang="en-US" dirty="0" smtClean="0"/>
          </a:p>
          <a:p>
            <a:pPr marL="0" indent="0">
              <a:buNone/>
            </a:pPr>
            <a:r>
              <a:rPr lang="en-US" dirty="0" smtClean="0"/>
              <a:t>Navigator</a:t>
            </a:r>
            <a:endParaRPr lang="en-US" dirty="0"/>
          </a:p>
          <a:p>
            <a:endParaRPr lang="en-US" sz="1300" b="1" dirty="0" smtClean="0"/>
          </a:p>
          <a:p>
            <a:r>
              <a:rPr lang="en-US" b="1" dirty="0" smtClean="0"/>
              <a:t>Mission: The </a:t>
            </a:r>
            <a:r>
              <a:rPr lang="en-US" b="1" dirty="0"/>
              <a:t>Children’s Aid Society helps children in poverty to succeed and thrive</a:t>
            </a:r>
            <a:r>
              <a:rPr lang="en-US" b="1" dirty="0" smtClean="0"/>
              <a:t>.</a:t>
            </a:r>
          </a:p>
          <a:p>
            <a:endParaRPr lang="en-US" sz="1300" b="1" dirty="0" smtClean="0"/>
          </a:p>
          <a:p>
            <a:r>
              <a:rPr lang="en-US" b="1" dirty="0" smtClean="0"/>
              <a:t> </a:t>
            </a:r>
            <a:r>
              <a:rPr lang="en-US" dirty="0"/>
              <a:t>We have been serving children for over 160 years. </a:t>
            </a:r>
            <a:r>
              <a:rPr lang="en-US" dirty="0" smtClean="0"/>
              <a:t>In </a:t>
            </a:r>
            <a:r>
              <a:rPr lang="en-US" dirty="0"/>
              <a:t>1853, </a:t>
            </a:r>
            <a:r>
              <a:rPr lang="en-US" dirty="0" smtClean="0"/>
              <a:t>CAS founder, </a:t>
            </a:r>
            <a:r>
              <a:rPr lang="en-US" dirty="0"/>
              <a:t>Charles </a:t>
            </a:r>
            <a:r>
              <a:rPr lang="en-US" dirty="0" err="1"/>
              <a:t>Loring</a:t>
            </a:r>
            <a:r>
              <a:rPr lang="en-US" dirty="0"/>
              <a:t> </a:t>
            </a:r>
            <a:r>
              <a:rPr lang="en-US" dirty="0" smtClean="0"/>
              <a:t>Brace, </a:t>
            </a:r>
            <a:r>
              <a:rPr lang="en-US" dirty="0"/>
              <a:t>established the Orphan Train Movement in response to an epidemic of homeless children.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9362" y="1339848"/>
            <a:ext cx="2987675"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6702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sz="4000" dirty="0">
                <a:latin typeface="Calibri" pitchFamily="34" charset="0"/>
              </a:rPr>
              <a:t>National </a:t>
            </a:r>
            <a:r>
              <a:rPr lang="en-US" sz="4000" dirty="0" smtClean="0">
                <a:latin typeface="Calibri" pitchFamily="34" charset="0"/>
              </a:rPr>
              <a:t>Movement</a:t>
            </a:r>
            <a:endParaRPr lang="en-US" sz="4000" dirty="0">
              <a:latin typeface="Calibri" pitchFamily="34" charset="0"/>
            </a:endParaRPr>
          </a:p>
        </p:txBody>
      </p:sp>
      <p:sp>
        <p:nvSpPr>
          <p:cNvPr id="166915" name="Rectangle 3"/>
          <p:cNvSpPr>
            <a:spLocks noGrp="1" noChangeArrowheads="1"/>
          </p:cNvSpPr>
          <p:nvPr>
            <p:ph idx="1"/>
          </p:nvPr>
        </p:nvSpPr>
        <p:spPr>
          <a:xfrm>
            <a:off x="435935" y="1238692"/>
            <a:ext cx="8229600" cy="4928192"/>
          </a:xfrm>
        </p:spPr>
        <p:txBody>
          <a:bodyPr>
            <a:noAutofit/>
          </a:bodyPr>
          <a:lstStyle/>
          <a:p>
            <a:pPr>
              <a:spcBef>
                <a:spcPts val="600"/>
              </a:spcBef>
            </a:pPr>
            <a:r>
              <a:rPr lang="en-US" sz="3000" dirty="0">
                <a:latin typeface="Calibri" pitchFamily="34" charset="0"/>
              </a:rPr>
              <a:t>National Coalition for Community </a:t>
            </a:r>
            <a:r>
              <a:rPr lang="en-US" sz="3000" dirty="0" smtClean="0">
                <a:latin typeface="Calibri" pitchFamily="34" charset="0"/>
              </a:rPr>
              <a:t>Schools founded in 1998</a:t>
            </a:r>
          </a:p>
          <a:p>
            <a:pPr>
              <a:spcBef>
                <a:spcPts val="600"/>
              </a:spcBef>
            </a:pPr>
            <a:r>
              <a:rPr lang="en-US" sz="3000" dirty="0" smtClean="0">
                <a:latin typeface="Calibri" pitchFamily="34" charset="0"/>
              </a:rPr>
              <a:t>Cities </a:t>
            </a:r>
            <a:r>
              <a:rPr lang="en-US" sz="3000" dirty="0">
                <a:latin typeface="Calibri" pitchFamily="34" charset="0"/>
              </a:rPr>
              <a:t>and districts </a:t>
            </a:r>
            <a:r>
              <a:rPr lang="en-US" sz="3000" dirty="0" smtClean="0">
                <a:latin typeface="Calibri" pitchFamily="34" charset="0"/>
              </a:rPr>
              <a:t>begin </a:t>
            </a:r>
            <a:r>
              <a:rPr lang="en-US" sz="3000" dirty="0">
                <a:latin typeface="Calibri" pitchFamily="34" charset="0"/>
              </a:rPr>
              <a:t>“going to scale</a:t>
            </a:r>
            <a:r>
              <a:rPr lang="en-US" sz="3000" dirty="0" smtClean="0">
                <a:latin typeface="Calibri" pitchFamily="34" charset="0"/>
              </a:rPr>
              <a:t>”</a:t>
            </a:r>
          </a:p>
          <a:p>
            <a:pPr>
              <a:spcBef>
                <a:spcPts val="600"/>
              </a:spcBef>
            </a:pPr>
            <a:r>
              <a:rPr lang="en-US" sz="3000" dirty="0" smtClean="0">
                <a:latin typeface="Calibri" pitchFamily="34" charset="0"/>
              </a:rPr>
              <a:t>Community school concepts embedded in Promise Neighborhoods, Collective Impact initiatives</a:t>
            </a:r>
          </a:p>
          <a:p>
            <a:pPr>
              <a:spcBef>
                <a:spcPts val="600"/>
              </a:spcBef>
            </a:pPr>
            <a:r>
              <a:rPr lang="en-US" sz="3000" dirty="0" smtClean="0">
                <a:latin typeface="Calibri" pitchFamily="34" charset="0"/>
              </a:rPr>
              <a:t>Community schools support Extended Learning Time (ELT) initiatives</a:t>
            </a:r>
          </a:p>
          <a:p>
            <a:pPr>
              <a:spcBef>
                <a:spcPts val="600"/>
              </a:spcBef>
            </a:pPr>
            <a:r>
              <a:rPr lang="en-US" sz="3000" dirty="0" smtClean="0">
                <a:latin typeface="Calibri" pitchFamily="34" charset="0"/>
              </a:rPr>
              <a:t>Community school language emerging in federal policy (Title I, Turnaround)</a:t>
            </a:r>
            <a:endParaRPr lang="en-US" sz="3000" dirty="0">
              <a:latin typeface="Calibri" pitchFamily="34" charset="0"/>
            </a:endParaRPr>
          </a:p>
        </p:txBody>
      </p:sp>
    </p:spTree>
    <p:extLst>
      <p:ext uri="{BB962C8B-B14F-4D97-AF65-F5344CB8AC3E}">
        <p14:creationId xmlns:p14="http://schemas.microsoft.com/office/powerpoint/2010/main" val="401246220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smtClean="0"/>
              <a:t>Capacities &amp; Stages</a:t>
            </a:r>
            <a:endParaRPr lang="en-US" sz="4000" dirty="0"/>
          </a:p>
        </p:txBody>
      </p:sp>
    </p:spTree>
    <p:extLst>
      <p:ext uri="{BB962C8B-B14F-4D97-AF65-F5344CB8AC3E}">
        <p14:creationId xmlns:p14="http://schemas.microsoft.com/office/powerpoint/2010/main" val="2789282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4000" dirty="0" smtClean="0">
                <a:latin typeface="Calibri" pitchFamily="34" charset="0"/>
                <a:ea typeface="ＭＳ Ｐゴシック"/>
              </a:rPr>
              <a:t>Underlying Principles/Capacities</a:t>
            </a:r>
          </a:p>
        </p:txBody>
      </p:sp>
      <p:sp>
        <p:nvSpPr>
          <p:cNvPr id="10243" name="Content Placeholder 2"/>
          <p:cNvSpPr>
            <a:spLocks noGrp="1"/>
          </p:cNvSpPr>
          <p:nvPr>
            <p:ph idx="1"/>
          </p:nvPr>
        </p:nvSpPr>
        <p:spPr/>
        <p:txBody>
          <a:bodyPr>
            <a:normAutofit lnSpcReduction="10000"/>
          </a:bodyPr>
          <a:lstStyle/>
          <a:p>
            <a:pPr marL="514350" indent="-514350">
              <a:spcBef>
                <a:spcPts val="768"/>
              </a:spcBef>
              <a:buFont typeface="+mj-lt"/>
              <a:buAutoNum type="arabicPeriod"/>
            </a:pPr>
            <a:r>
              <a:rPr lang="en-US" sz="2800" b="1" dirty="0" smtClean="0">
                <a:solidFill>
                  <a:schemeClr val="accent1"/>
                </a:solidFill>
                <a:latin typeface="Calibri" pitchFamily="34" charset="0"/>
                <a:ea typeface="ＭＳ Ｐゴシック"/>
              </a:rPr>
              <a:t>Comprehensiveness:</a:t>
            </a:r>
            <a:r>
              <a:rPr lang="en-US" sz="2800" dirty="0" smtClean="0">
                <a:solidFill>
                  <a:schemeClr val="accent1"/>
                </a:solidFill>
                <a:latin typeface="Calibri" pitchFamily="34" charset="0"/>
                <a:ea typeface="ＭＳ Ｐゴシック"/>
              </a:rPr>
              <a:t> </a:t>
            </a:r>
            <a:r>
              <a:rPr lang="en-US" sz="2800" dirty="0" smtClean="0">
                <a:latin typeface="Calibri" pitchFamily="34" charset="0"/>
                <a:ea typeface="ＭＳ Ｐゴシック"/>
              </a:rPr>
              <a:t> Responding as fully as possible to the documented needs of students and families</a:t>
            </a:r>
          </a:p>
          <a:p>
            <a:pPr marL="514350" indent="-514350">
              <a:spcBef>
                <a:spcPts val="768"/>
              </a:spcBef>
              <a:buFont typeface="+mj-lt"/>
              <a:buAutoNum type="arabicPeriod"/>
            </a:pPr>
            <a:r>
              <a:rPr lang="en-US" sz="2800" b="1" dirty="0" smtClean="0">
                <a:solidFill>
                  <a:schemeClr val="accent1"/>
                </a:solidFill>
                <a:latin typeface="Calibri" pitchFamily="34" charset="0"/>
                <a:ea typeface="ＭＳ Ｐゴシック"/>
              </a:rPr>
              <a:t>Coordination:  </a:t>
            </a:r>
            <a:r>
              <a:rPr lang="en-US" sz="2800" dirty="0" smtClean="0">
                <a:latin typeface="Calibri" pitchFamily="34" charset="0"/>
                <a:ea typeface="ＭＳ Ｐゴシック"/>
              </a:rPr>
              <a:t>Structured and meaningful involvement of all stakeholders</a:t>
            </a:r>
          </a:p>
          <a:p>
            <a:pPr marL="514350" indent="-514350">
              <a:spcBef>
                <a:spcPts val="768"/>
              </a:spcBef>
              <a:buFont typeface="+mj-lt"/>
              <a:buAutoNum type="arabicPeriod"/>
            </a:pPr>
            <a:r>
              <a:rPr lang="en-US" sz="2800" b="1" dirty="0" smtClean="0">
                <a:solidFill>
                  <a:schemeClr val="accent1"/>
                </a:solidFill>
                <a:latin typeface="Calibri" pitchFamily="34" charset="0"/>
                <a:ea typeface="ＭＳ Ｐゴシック"/>
              </a:rPr>
              <a:t>Coherence:  </a:t>
            </a:r>
            <a:r>
              <a:rPr lang="en-US" sz="2800" dirty="0" smtClean="0">
                <a:latin typeface="Calibri" pitchFamily="34" charset="0"/>
                <a:ea typeface="ＭＳ Ｐゴシック"/>
              </a:rPr>
              <a:t>Supports/services are aligned (integrated) with the core instructional program</a:t>
            </a:r>
          </a:p>
          <a:p>
            <a:pPr marL="514350" indent="-514350">
              <a:spcBef>
                <a:spcPts val="768"/>
              </a:spcBef>
              <a:buFont typeface="+mj-lt"/>
              <a:buAutoNum type="arabicPeriod"/>
            </a:pPr>
            <a:r>
              <a:rPr lang="en-US" sz="2800" b="1" dirty="0" smtClean="0">
                <a:solidFill>
                  <a:schemeClr val="accent1"/>
                </a:solidFill>
                <a:latin typeface="Calibri" pitchFamily="34" charset="0"/>
                <a:ea typeface="ＭＳ Ｐゴシック"/>
              </a:rPr>
              <a:t>Commitment:  </a:t>
            </a:r>
            <a:r>
              <a:rPr lang="en-US" sz="2800" dirty="0" smtClean="0">
                <a:latin typeface="Calibri" pitchFamily="34" charset="0"/>
                <a:ea typeface="ＭＳ Ｐゴシック"/>
              </a:rPr>
              <a:t>Partners view CS as a long-term strategy, not a project, and do everything they can to make the partnership work</a:t>
            </a:r>
          </a:p>
        </p:txBody>
      </p:sp>
    </p:spTree>
    <p:extLst>
      <p:ext uri="{BB962C8B-B14F-4D97-AF65-F5344CB8AC3E}">
        <p14:creationId xmlns:p14="http://schemas.microsoft.com/office/powerpoint/2010/main" val="180388416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ight Arrow 18"/>
          <p:cNvSpPr/>
          <p:nvPr/>
        </p:nvSpPr>
        <p:spPr bwMode="auto">
          <a:xfrm>
            <a:off x="981307" y="1962615"/>
            <a:ext cx="7203688" cy="3501483"/>
          </a:xfrm>
          <a:prstGeom prst="rightArrow">
            <a:avLst/>
          </a:prstGeom>
          <a:ln>
            <a:solidFill>
              <a:schemeClr val="bg1">
                <a:lumMod val="65000"/>
                <a:lumOff val="35000"/>
              </a:schemeClr>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0" charset="0"/>
              <a:ea typeface="ＭＳ Ｐゴシック" pitchFamily="-60" charset="-128"/>
              <a:cs typeface="ＭＳ Ｐゴシック" pitchFamily="-60" charset="-128"/>
            </a:endParaRPr>
          </a:p>
        </p:txBody>
      </p:sp>
      <p:sp>
        <p:nvSpPr>
          <p:cNvPr id="2" name="Title 1"/>
          <p:cNvSpPr>
            <a:spLocks noGrp="1"/>
          </p:cNvSpPr>
          <p:nvPr>
            <p:ph type="title"/>
          </p:nvPr>
        </p:nvSpPr>
        <p:spPr/>
        <p:txBody>
          <a:bodyPr>
            <a:noAutofit/>
          </a:bodyPr>
          <a:lstStyle/>
          <a:p>
            <a:r>
              <a:rPr lang="en-US" sz="4000" dirty="0" smtClean="0">
                <a:latin typeface="Calibri" pitchFamily="34" charset="0"/>
              </a:rPr>
              <a:t>Stages of Development in a Community School</a:t>
            </a:r>
            <a:endParaRPr lang="en-US" sz="4000" dirty="0">
              <a:latin typeface="Calibri" pitchFamily="34" charset="0"/>
            </a:endParaRPr>
          </a:p>
        </p:txBody>
      </p:sp>
      <p:sp>
        <p:nvSpPr>
          <p:cNvPr id="8" name="Freeform 7"/>
          <p:cNvSpPr/>
          <p:nvPr/>
        </p:nvSpPr>
        <p:spPr>
          <a:xfrm>
            <a:off x="463428" y="3058037"/>
            <a:ext cx="1881898" cy="1310639"/>
          </a:xfrm>
          <a:custGeom>
            <a:avLst/>
            <a:gdLst>
              <a:gd name="connsiteX0" fmla="*/ 0 w 1881898"/>
              <a:gd name="connsiteY0" fmla="*/ 218444 h 1310639"/>
              <a:gd name="connsiteX1" fmla="*/ 63981 w 1881898"/>
              <a:gd name="connsiteY1" fmla="*/ 63981 h 1310639"/>
              <a:gd name="connsiteX2" fmla="*/ 218444 w 1881898"/>
              <a:gd name="connsiteY2" fmla="*/ 0 h 1310639"/>
              <a:gd name="connsiteX3" fmla="*/ 1663454 w 1881898"/>
              <a:gd name="connsiteY3" fmla="*/ 0 h 1310639"/>
              <a:gd name="connsiteX4" fmla="*/ 1817917 w 1881898"/>
              <a:gd name="connsiteY4" fmla="*/ 63981 h 1310639"/>
              <a:gd name="connsiteX5" fmla="*/ 1881898 w 1881898"/>
              <a:gd name="connsiteY5" fmla="*/ 218444 h 1310639"/>
              <a:gd name="connsiteX6" fmla="*/ 1881898 w 1881898"/>
              <a:gd name="connsiteY6" fmla="*/ 1092195 h 1310639"/>
              <a:gd name="connsiteX7" fmla="*/ 1817917 w 1881898"/>
              <a:gd name="connsiteY7" fmla="*/ 1246658 h 1310639"/>
              <a:gd name="connsiteX8" fmla="*/ 1663454 w 1881898"/>
              <a:gd name="connsiteY8" fmla="*/ 1310639 h 1310639"/>
              <a:gd name="connsiteX9" fmla="*/ 218444 w 1881898"/>
              <a:gd name="connsiteY9" fmla="*/ 1310639 h 1310639"/>
              <a:gd name="connsiteX10" fmla="*/ 63981 w 1881898"/>
              <a:gd name="connsiteY10" fmla="*/ 1246658 h 1310639"/>
              <a:gd name="connsiteX11" fmla="*/ 0 w 1881898"/>
              <a:gd name="connsiteY11" fmla="*/ 1092195 h 1310639"/>
              <a:gd name="connsiteX12" fmla="*/ 0 w 1881898"/>
              <a:gd name="connsiteY12" fmla="*/ 218444 h 1310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81898" h="1310639">
                <a:moveTo>
                  <a:pt x="0" y="218444"/>
                </a:moveTo>
                <a:cubicBezTo>
                  <a:pt x="0" y="160509"/>
                  <a:pt x="23015" y="104947"/>
                  <a:pt x="63981" y="63981"/>
                </a:cubicBezTo>
                <a:cubicBezTo>
                  <a:pt x="104947" y="23015"/>
                  <a:pt x="160509" y="0"/>
                  <a:pt x="218444" y="0"/>
                </a:cubicBezTo>
                <a:lnTo>
                  <a:pt x="1663454" y="0"/>
                </a:lnTo>
                <a:cubicBezTo>
                  <a:pt x="1721389" y="0"/>
                  <a:pt x="1776951" y="23015"/>
                  <a:pt x="1817917" y="63981"/>
                </a:cubicBezTo>
                <a:cubicBezTo>
                  <a:pt x="1858883" y="104947"/>
                  <a:pt x="1881898" y="160509"/>
                  <a:pt x="1881898" y="218444"/>
                </a:cubicBezTo>
                <a:lnTo>
                  <a:pt x="1881898" y="1092195"/>
                </a:lnTo>
                <a:cubicBezTo>
                  <a:pt x="1881898" y="1150130"/>
                  <a:pt x="1858883" y="1205692"/>
                  <a:pt x="1817917" y="1246658"/>
                </a:cubicBezTo>
                <a:cubicBezTo>
                  <a:pt x="1776951" y="1287624"/>
                  <a:pt x="1721389" y="1310639"/>
                  <a:pt x="1663454" y="1310639"/>
                </a:cubicBezTo>
                <a:lnTo>
                  <a:pt x="218444" y="1310639"/>
                </a:lnTo>
                <a:cubicBezTo>
                  <a:pt x="160509" y="1310639"/>
                  <a:pt x="104947" y="1287624"/>
                  <a:pt x="63981" y="1246658"/>
                </a:cubicBezTo>
                <a:cubicBezTo>
                  <a:pt x="23015" y="1205692"/>
                  <a:pt x="0" y="1150130"/>
                  <a:pt x="0" y="1092195"/>
                </a:cubicBezTo>
                <a:lnTo>
                  <a:pt x="0" y="218444"/>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78280" tIns="178280" rIns="178280" bIns="178280" numCol="1" spcCol="1270" anchor="ctr" anchorCtr="0">
            <a:noAutofit/>
          </a:bodyPr>
          <a:lstStyle/>
          <a:p>
            <a:pPr lvl="0" algn="ctr" defTabSz="1333500">
              <a:lnSpc>
                <a:spcPct val="90000"/>
              </a:lnSpc>
              <a:spcBef>
                <a:spcPct val="0"/>
              </a:spcBef>
              <a:spcAft>
                <a:spcPct val="35000"/>
              </a:spcAft>
            </a:pPr>
            <a:r>
              <a:rPr lang="en-US" sz="3000" b="1" kern="1200" dirty="0" smtClean="0">
                <a:latin typeface="Calibri" pitchFamily="34" charset="0"/>
              </a:rPr>
              <a:t>Exploring</a:t>
            </a:r>
            <a:endParaRPr lang="en-US" sz="3000" b="1" kern="1200" dirty="0">
              <a:latin typeface="Calibri" pitchFamily="34" charset="0"/>
            </a:endParaRPr>
          </a:p>
        </p:txBody>
      </p:sp>
      <p:sp>
        <p:nvSpPr>
          <p:cNvPr id="9" name="Freeform 8"/>
          <p:cNvSpPr/>
          <p:nvPr/>
        </p:nvSpPr>
        <p:spPr>
          <a:xfrm>
            <a:off x="2575176" y="3058037"/>
            <a:ext cx="1881898" cy="1310639"/>
          </a:xfrm>
          <a:custGeom>
            <a:avLst/>
            <a:gdLst>
              <a:gd name="connsiteX0" fmla="*/ 0 w 1881898"/>
              <a:gd name="connsiteY0" fmla="*/ 218444 h 1310639"/>
              <a:gd name="connsiteX1" fmla="*/ 63981 w 1881898"/>
              <a:gd name="connsiteY1" fmla="*/ 63981 h 1310639"/>
              <a:gd name="connsiteX2" fmla="*/ 218444 w 1881898"/>
              <a:gd name="connsiteY2" fmla="*/ 0 h 1310639"/>
              <a:gd name="connsiteX3" fmla="*/ 1663454 w 1881898"/>
              <a:gd name="connsiteY3" fmla="*/ 0 h 1310639"/>
              <a:gd name="connsiteX4" fmla="*/ 1817917 w 1881898"/>
              <a:gd name="connsiteY4" fmla="*/ 63981 h 1310639"/>
              <a:gd name="connsiteX5" fmla="*/ 1881898 w 1881898"/>
              <a:gd name="connsiteY5" fmla="*/ 218444 h 1310639"/>
              <a:gd name="connsiteX6" fmla="*/ 1881898 w 1881898"/>
              <a:gd name="connsiteY6" fmla="*/ 1092195 h 1310639"/>
              <a:gd name="connsiteX7" fmla="*/ 1817917 w 1881898"/>
              <a:gd name="connsiteY7" fmla="*/ 1246658 h 1310639"/>
              <a:gd name="connsiteX8" fmla="*/ 1663454 w 1881898"/>
              <a:gd name="connsiteY8" fmla="*/ 1310639 h 1310639"/>
              <a:gd name="connsiteX9" fmla="*/ 218444 w 1881898"/>
              <a:gd name="connsiteY9" fmla="*/ 1310639 h 1310639"/>
              <a:gd name="connsiteX10" fmla="*/ 63981 w 1881898"/>
              <a:gd name="connsiteY10" fmla="*/ 1246658 h 1310639"/>
              <a:gd name="connsiteX11" fmla="*/ 0 w 1881898"/>
              <a:gd name="connsiteY11" fmla="*/ 1092195 h 1310639"/>
              <a:gd name="connsiteX12" fmla="*/ 0 w 1881898"/>
              <a:gd name="connsiteY12" fmla="*/ 218444 h 1310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81898" h="1310639">
                <a:moveTo>
                  <a:pt x="0" y="218444"/>
                </a:moveTo>
                <a:cubicBezTo>
                  <a:pt x="0" y="160509"/>
                  <a:pt x="23015" y="104947"/>
                  <a:pt x="63981" y="63981"/>
                </a:cubicBezTo>
                <a:cubicBezTo>
                  <a:pt x="104947" y="23015"/>
                  <a:pt x="160509" y="0"/>
                  <a:pt x="218444" y="0"/>
                </a:cubicBezTo>
                <a:lnTo>
                  <a:pt x="1663454" y="0"/>
                </a:lnTo>
                <a:cubicBezTo>
                  <a:pt x="1721389" y="0"/>
                  <a:pt x="1776951" y="23015"/>
                  <a:pt x="1817917" y="63981"/>
                </a:cubicBezTo>
                <a:cubicBezTo>
                  <a:pt x="1858883" y="104947"/>
                  <a:pt x="1881898" y="160509"/>
                  <a:pt x="1881898" y="218444"/>
                </a:cubicBezTo>
                <a:lnTo>
                  <a:pt x="1881898" y="1092195"/>
                </a:lnTo>
                <a:cubicBezTo>
                  <a:pt x="1881898" y="1150130"/>
                  <a:pt x="1858883" y="1205692"/>
                  <a:pt x="1817917" y="1246658"/>
                </a:cubicBezTo>
                <a:cubicBezTo>
                  <a:pt x="1776951" y="1287624"/>
                  <a:pt x="1721389" y="1310639"/>
                  <a:pt x="1663454" y="1310639"/>
                </a:cubicBezTo>
                <a:lnTo>
                  <a:pt x="218444" y="1310639"/>
                </a:lnTo>
                <a:cubicBezTo>
                  <a:pt x="160509" y="1310639"/>
                  <a:pt x="104947" y="1287624"/>
                  <a:pt x="63981" y="1246658"/>
                </a:cubicBezTo>
                <a:cubicBezTo>
                  <a:pt x="23015" y="1205692"/>
                  <a:pt x="0" y="1150130"/>
                  <a:pt x="0" y="1092195"/>
                </a:cubicBezTo>
                <a:lnTo>
                  <a:pt x="0" y="218444"/>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78280" tIns="178280" rIns="178280" bIns="178280" numCol="1" spcCol="1270" anchor="ctr" anchorCtr="0">
            <a:noAutofit/>
          </a:bodyPr>
          <a:lstStyle/>
          <a:p>
            <a:pPr lvl="0" algn="ctr" defTabSz="1333500">
              <a:lnSpc>
                <a:spcPct val="90000"/>
              </a:lnSpc>
              <a:spcBef>
                <a:spcPct val="0"/>
              </a:spcBef>
              <a:spcAft>
                <a:spcPct val="35000"/>
              </a:spcAft>
            </a:pPr>
            <a:r>
              <a:rPr lang="en-US" sz="3000" b="1" kern="1200" dirty="0" smtClean="0">
                <a:latin typeface="Calibri" pitchFamily="34" charset="0"/>
              </a:rPr>
              <a:t>Emerging</a:t>
            </a:r>
            <a:endParaRPr lang="en-US" sz="3000" b="1" kern="1200" dirty="0">
              <a:latin typeface="Calibri" pitchFamily="34" charset="0"/>
            </a:endParaRPr>
          </a:p>
        </p:txBody>
      </p:sp>
      <p:sp>
        <p:nvSpPr>
          <p:cNvPr id="10" name="Freeform 9"/>
          <p:cNvSpPr/>
          <p:nvPr/>
        </p:nvSpPr>
        <p:spPr>
          <a:xfrm>
            <a:off x="4686925" y="3058037"/>
            <a:ext cx="1881898" cy="1310639"/>
          </a:xfrm>
          <a:custGeom>
            <a:avLst/>
            <a:gdLst>
              <a:gd name="connsiteX0" fmla="*/ 0 w 1881898"/>
              <a:gd name="connsiteY0" fmla="*/ 218444 h 1310639"/>
              <a:gd name="connsiteX1" fmla="*/ 63981 w 1881898"/>
              <a:gd name="connsiteY1" fmla="*/ 63981 h 1310639"/>
              <a:gd name="connsiteX2" fmla="*/ 218444 w 1881898"/>
              <a:gd name="connsiteY2" fmla="*/ 0 h 1310639"/>
              <a:gd name="connsiteX3" fmla="*/ 1663454 w 1881898"/>
              <a:gd name="connsiteY3" fmla="*/ 0 h 1310639"/>
              <a:gd name="connsiteX4" fmla="*/ 1817917 w 1881898"/>
              <a:gd name="connsiteY4" fmla="*/ 63981 h 1310639"/>
              <a:gd name="connsiteX5" fmla="*/ 1881898 w 1881898"/>
              <a:gd name="connsiteY5" fmla="*/ 218444 h 1310639"/>
              <a:gd name="connsiteX6" fmla="*/ 1881898 w 1881898"/>
              <a:gd name="connsiteY6" fmla="*/ 1092195 h 1310639"/>
              <a:gd name="connsiteX7" fmla="*/ 1817917 w 1881898"/>
              <a:gd name="connsiteY7" fmla="*/ 1246658 h 1310639"/>
              <a:gd name="connsiteX8" fmla="*/ 1663454 w 1881898"/>
              <a:gd name="connsiteY8" fmla="*/ 1310639 h 1310639"/>
              <a:gd name="connsiteX9" fmla="*/ 218444 w 1881898"/>
              <a:gd name="connsiteY9" fmla="*/ 1310639 h 1310639"/>
              <a:gd name="connsiteX10" fmla="*/ 63981 w 1881898"/>
              <a:gd name="connsiteY10" fmla="*/ 1246658 h 1310639"/>
              <a:gd name="connsiteX11" fmla="*/ 0 w 1881898"/>
              <a:gd name="connsiteY11" fmla="*/ 1092195 h 1310639"/>
              <a:gd name="connsiteX12" fmla="*/ 0 w 1881898"/>
              <a:gd name="connsiteY12" fmla="*/ 218444 h 1310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81898" h="1310639">
                <a:moveTo>
                  <a:pt x="0" y="218444"/>
                </a:moveTo>
                <a:cubicBezTo>
                  <a:pt x="0" y="160509"/>
                  <a:pt x="23015" y="104947"/>
                  <a:pt x="63981" y="63981"/>
                </a:cubicBezTo>
                <a:cubicBezTo>
                  <a:pt x="104947" y="23015"/>
                  <a:pt x="160509" y="0"/>
                  <a:pt x="218444" y="0"/>
                </a:cubicBezTo>
                <a:lnTo>
                  <a:pt x="1663454" y="0"/>
                </a:lnTo>
                <a:cubicBezTo>
                  <a:pt x="1721389" y="0"/>
                  <a:pt x="1776951" y="23015"/>
                  <a:pt x="1817917" y="63981"/>
                </a:cubicBezTo>
                <a:cubicBezTo>
                  <a:pt x="1858883" y="104947"/>
                  <a:pt x="1881898" y="160509"/>
                  <a:pt x="1881898" y="218444"/>
                </a:cubicBezTo>
                <a:lnTo>
                  <a:pt x="1881898" y="1092195"/>
                </a:lnTo>
                <a:cubicBezTo>
                  <a:pt x="1881898" y="1150130"/>
                  <a:pt x="1858883" y="1205692"/>
                  <a:pt x="1817917" y="1246658"/>
                </a:cubicBezTo>
                <a:cubicBezTo>
                  <a:pt x="1776951" y="1287624"/>
                  <a:pt x="1721389" y="1310639"/>
                  <a:pt x="1663454" y="1310639"/>
                </a:cubicBezTo>
                <a:lnTo>
                  <a:pt x="218444" y="1310639"/>
                </a:lnTo>
                <a:cubicBezTo>
                  <a:pt x="160509" y="1310639"/>
                  <a:pt x="104947" y="1287624"/>
                  <a:pt x="63981" y="1246658"/>
                </a:cubicBezTo>
                <a:cubicBezTo>
                  <a:pt x="23015" y="1205692"/>
                  <a:pt x="0" y="1150130"/>
                  <a:pt x="0" y="1092195"/>
                </a:cubicBezTo>
                <a:lnTo>
                  <a:pt x="0" y="218444"/>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78280" tIns="178280" rIns="178280" bIns="178280" numCol="1" spcCol="1270" anchor="ctr" anchorCtr="0">
            <a:noAutofit/>
          </a:bodyPr>
          <a:lstStyle/>
          <a:p>
            <a:pPr lvl="0" algn="ctr" defTabSz="1333500">
              <a:lnSpc>
                <a:spcPct val="90000"/>
              </a:lnSpc>
              <a:spcBef>
                <a:spcPct val="0"/>
              </a:spcBef>
              <a:spcAft>
                <a:spcPct val="35000"/>
              </a:spcAft>
            </a:pPr>
            <a:r>
              <a:rPr lang="en-US" sz="3000" b="1" kern="1200" dirty="0" smtClean="0">
                <a:latin typeface="Calibri" pitchFamily="34" charset="0"/>
              </a:rPr>
              <a:t>Maturing</a:t>
            </a:r>
            <a:endParaRPr lang="en-US" sz="3000" b="1" kern="1200" dirty="0">
              <a:latin typeface="Calibri" pitchFamily="34" charset="0"/>
            </a:endParaRPr>
          </a:p>
        </p:txBody>
      </p:sp>
      <p:sp>
        <p:nvSpPr>
          <p:cNvPr id="12" name="Freeform 11"/>
          <p:cNvSpPr/>
          <p:nvPr/>
        </p:nvSpPr>
        <p:spPr>
          <a:xfrm>
            <a:off x="6798673" y="3058037"/>
            <a:ext cx="1881898" cy="1310639"/>
          </a:xfrm>
          <a:custGeom>
            <a:avLst/>
            <a:gdLst>
              <a:gd name="connsiteX0" fmla="*/ 0 w 1881898"/>
              <a:gd name="connsiteY0" fmla="*/ 218444 h 1310639"/>
              <a:gd name="connsiteX1" fmla="*/ 63981 w 1881898"/>
              <a:gd name="connsiteY1" fmla="*/ 63981 h 1310639"/>
              <a:gd name="connsiteX2" fmla="*/ 218444 w 1881898"/>
              <a:gd name="connsiteY2" fmla="*/ 0 h 1310639"/>
              <a:gd name="connsiteX3" fmla="*/ 1663454 w 1881898"/>
              <a:gd name="connsiteY3" fmla="*/ 0 h 1310639"/>
              <a:gd name="connsiteX4" fmla="*/ 1817917 w 1881898"/>
              <a:gd name="connsiteY4" fmla="*/ 63981 h 1310639"/>
              <a:gd name="connsiteX5" fmla="*/ 1881898 w 1881898"/>
              <a:gd name="connsiteY5" fmla="*/ 218444 h 1310639"/>
              <a:gd name="connsiteX6" fmla="*/ 1881898 w 1881898"/>
              <a:gd name="connsiteY6" fmla="*/ 1092195 h 1310639"/>
              <a:gd name="connsiteX7" fmla="*/ 1817917 w 1881898"/>
              <a:gd name="connsiteY7" fmla="*/ 1246658 h 1310639"/>
              <a:gd name="connsiteX8" fmla="*/ 1663454 w 1881898"/>
              <a:gd name="connsiteY8" fmla="*/ 1310639 h 1310639"/>
              <a:gd name="connsiteX9" fmla="*/ 218444 w 1881898"/>
              <a:gd name="connsiteY9" fmla="*/ 1310639 h 1310639"/>
              <a:gd name="connsiteX10" fmla="*/ 63981 w 1881898"/>
              <a:gd name="connsiteY10" fmla="*/ 1246658 h 1310639"/>
              <a:gd name="connsiteX11" fmla="*/ 0 w 1881898"/>
              <a:gd name="connsiteY11" fmla="*/ 1092195 h 1310639"/>
              <a:gd name="connsiteX12" fmla="*/ 0 w 1881898"/>
              <a:gd name="connsiteY12" fmla="*/ 218444 h 1310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81898" h="1310639">
                <a:moveTo>
                  <a:pt x="0" y="218444"/>
                </a:moveTo>
                <a:cubicBezTo>
                  <a:pt x="0" y="160509"/>
                  <a:pt x="23015" y="104947"/>
                  <a:pt x="63981" y="63981"/>
                </a:cubicBezTo>
                <a:cubicBezTo>
                  <a:pt x="104947" y="23015"/>
                  <a:pt x="160509" y="0"/>
                  <a:pt x="218444" y="0"/>
                </a:cubicBezTo>
                <a:lnTo>
                  <a:pt x="1663454" y="0"/>
                </a:lnTo>
                <a:cubicBezTo>
                  <a:pt x="1721389" y="0"/>
                  <a:pt x="1776951" y="23015"/>
                  <a:pt x="1817917" y="63981"/>
                </a:cubicBezTo>
                <a:cubicBezTo>
                  <a:pt x="1858883" y="104947"/>
                  <a:pt x="1881898" y="160509"/>
                  <a:pt x="1881898" y="218444"/>
                </a:cubicBezTo>
                <a:lnTo>
                  <a:pt x="1881898" y="1092195"/>
                </a:lnTo>
                <a:cubicBezTo>
                  <a:pt x="1881898" y="1150130"/>
                  <a:pt x="1858883" y="1205692"/>
                  <a:pt x="1817917" y="1246658"/>
                </a:cubicBezTo>
                <a:cubicBezTo>
                  <a:pt x="1776951" y="1287624"/>
                  <a:pt x="1721389" y="1310639"/>
                  <a:pt x="1663454" y="1310639"/>
                </a:cubicBezTo>
                <a:lnTo>
                  <a:pt x="218444" y="1310639"/>
                </a:lnTo>
                <a:cubicBezTo>
                  <a:pt x="160509" y="1310639"/>
                  <a:pt x="104947" y="1287624"/>
                  <a:pt x="63981" y="1246658"/>
                </a:cubicBezTo>
                <a:cubicBezTo>
                  <a:pt x="23015" y="1205692"/>
                  <a:pt x="0" y="1150130"/>
                  <a:pt x="0" y="1092195"/>
                </a:cubicBezTo>
                <a:lnTo>
                  <a:pt x="0" y="218444"/>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78280" tIns="178280" rIns="178280" bIns="178280" numCol="1" spcCol="1270" anchor="ctr" anchorCtr="0">
            <a:noAutofit/>
          </a:bodyPr>
          <a:lstStyle/>
          <a:p>
            <a:pPr lvl="0" algn="ctr" defTabSz="1333500">
              <a:lnSpc>
                <a:spcPct val="90000"/>
              </a:lnSpc>
              <a:spcBef>
                <a:spcPct val="0"/>
              </a:spcBef>
              <a:spcAft>
                <a:spcPct val="35000"/>
              </a:spcAft>
            </a:pPr>
            <a:r>
              <a:rPr lang="en-US" sz="3000" b="1" kern="1200" dirty="0" smtClean="0">
                <a:latin typeface="Calibri" pitchFamily="34" charset="0"/>
              </a:rPr>
              <a:t>Excelling</a:t>
            </a:r>
            <a:endParaRPr lang="en-US" sz="3000" b="1" kern="1200" dirty="0">
              <a:latin typeface="Calibri" pitchFamily="34" charset="0"/>
            </a:endParaRPr>
          </a:p>
        </p:txBody>
      </p:sp>
      <p:sp>
        <p:nvSpPr>
          <p:cNvPr id="7" name="Curved Down Arrow 6"/>
          <p:cNvSpPr/>
          <p:nvPr/>
        </p:nvSpPr>
        <p:spPr bwMode="auto">
          <a:xfrm>
            <a:off x="1851103" y="1984906"/>
            <a:ext cx="1605776" cy="869795"/>
          </a:xfrm>
          <a:prstGeom prst="curvedDownArrow">
            <a:avLst/>
          </a:prstGeom>
          <a:ln>
            <a:solidFill>
              <a:schemeClr val="bg1">
                <a:lumMod val="65000"/>
                <a:lumOff val="35000"/>
              </a:schemeClr>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0" charset="0"/>
              <a:ea typeface="ＭＳ Ｐゴシック" pitchFamily="-60" charset="-128"/>
              <a:cs typeface="ＭＳ Ｐゴシック" pitchFamily="-60" charset="-128"/>
            </a:endParaRPr>
          </a:p>
        </p:txBody>
      </p:sp>
      <p:sp>
        <p:nvSpPr>
          <p:cNvPr id="13" name="Curved Down Arrow 12"/>
          <p:cNvSpPr/>
          <p:nvPr/>
        </p:nvSpPr>
        <p:spPr bwMode="auto">
          <a:xfrm>
            <a:off x="3546088" y="1516566"/>
            <a:ext cx="4148253" cy="1338135"/>
          </a:xfrm>
          <a:prstGeom prst="curvedDownArrow">
            <a:avLst/>
          </a:prstGeom>
          <a:ln>
            <a:solidFill>
              <a:schemeClr val="bg1">
                <a:lumMod val="65000"/>
                <a:lumOff val="35000"/>
              </a:schemeClr>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0" charset="0"/>
              <a:ea typeface="ＭＳ Ｐゴシック" pitchFamily="-60" charset="-128"/>
              <a:cs typeface="ＭＳ Ｐゴシック" pitchFamily="-60" charset="-128"/>
            </a:endParaRPr>
          </a:p>
        </p:txBody>
      </p:sp>
      <p:sp>
        <p:nvSpPr>
          <p:cNvPr id="16" name="Curved Down Arrow 15"/>
          <p:cNvSpPr/>
          <p:nvPr/>
        </p:nvSpPr>
        <p:spPr bwMode="auto">
          <a:xfrm rot="10800000">
            <a:off x="892094" y="4573114"/>
            <a:ext cx="4549697" cy="1337031"/>
          </a:xfrm>
          <a:prstGeom prst="curvedDownArrow">
            <a:avLst>
              <a:gd name="adj1" fmla="val 25000"/>
              <a:gd name="adj2" fmla="val 65528"/>
              <a:gd name="adj3" fmla="val 25000"/>
            </a:avLst>
          </a:prstGeom>
          <a:ln>
            <a:solidFill>
              <a:schemeClr val="bg1">
                <a:lumMod val="65000"/>
                <a:lumOff val="35000"/>
              </a:schemeClr>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0" charset="0"/>
              <a:ea typeface="ＭＳ Ｐゴシック" pitchFamily="-60" charset="-128"/>
              <a:cs typeface="ＭＳ Ｐゴシック" pitchFamily="-60" charset="-128"/>
            </a:endParaRPr>
          </a:p>
        </p:txBody>
      </p:sp>
      <p:sp>
        <p:nvSpPr>
          <p:cNvPr id="17" name="Curved Down Arrow 16"/>
          <p:cNvSpPr/>
          <p:nvPr/>
        </p:nvSpPr>
        <p:spPr bwMode="auto">
          <a:xfrm>
            <a:off x="3947529" y="1984906"/>
            <a:ext cx="1605776" cy="869795"/>
          </a:xfrm>
          <a:prstGeom prst="curvedDownArrow">
            <a:avLst/>
          </a:prstGeom>
          <a:ln>
            <a:solidFill>
              <a:schemeClr val="bg1">
                <a:lumMod val="65000"/>
                <a:lumOff val="35000"/>
              </a:schemeClr>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0" charset="0"/>
              <a:ea typeface="ＭＳ Ｐゴシック" pitchFamily="-60" charset="-128"/>
              <a:cs typeface="ＭＳ Ｐゴシック" pitchFamily="-60" charset="-128"/>
            </a:endParaRPr>
          </a:p>
        </p:txBody>
      </p:sp>
      <p:sp>
        <p:nvSpPr>
          <p:cNvPr id="18" name="Curved Down Arrow 17"/>
          <p:cNvSpPr/>
          <p:nvPr/>
        </p:nvSpPr>
        <p:spPr bwMode="auto">
          <a:xfrm rot="10800000">
            <a:off x="6088565" y="4573118"/>
            <a:ext cx="1605776" cy="869795"/>
          </a:xfrm>
          <a:prstGeom prst="curvedDownArrow">
            <a:avLst/>
          </a:prstGeom>
          <a:ln>
            <a:solidFill>
              <a:schemeClr val="bg1">
                <a:lumMod val="65000"/>
                <a:lumOff val="35000"/>
              </a:schemeClr>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0" charset="0"/>
              <a:ea typeface="ＭＳ Ｐゴシック" pitchFamily="-60" charset="-128"/>
              <a:cs typeface="ＭＳ Ｐゴシック" pitchFamily="-6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2000" fill="hold"/>
                                        <p:tgtEl>
                                          <p:spTgt spid="19"/>
                                        </p:tgtEl>
                                        <p:attrNameLst>
                                          <p:attrName>ppt_x</p:attrName>
                                        </p:attrNameLst>
                                      </p:cBhvr>
                                      <p:tavLst>
                                        <p:tav tm="0">
                                          <p:val>
                                            <p:strVal val="0-#ppt_w/2"/>
                                          </p:val>
                                        </p:tav>
                                        <p:tav tm="100000">
                                          <p:val>
                                            <p:strVal val="#ppt_x"/>
                                          </p:val>
                                        </p:tav>
                                      </p:tavLst>
                                    </p:anim>
                                    <p:anim calcmode="lin" valueType="num">
                                      <p:cBhvr additive="base">
                                        <p:cTn id="8" dur="2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1" nodeType="clickEffect">
                                  <p:stCondLst>
                                    <p:cond delay="0"/>
                                  </p:stCondLst>
                                  <p:childTnLst>
                                    <p:animEffect transition="out" filter="fade">
                                      <p:cBhvr>
                                        <p:cTn id="12" dur="1000"/>
                                        <p:tgtEl>
                                          <p:spTgt spid="19"/>
                                        </p:tgtEl>
                                      </p:cBhvr>
                                    </p:animEffect>
                                    <p:set>
                                      <p:cBhvr>
                                        <p:cTn id="13" dur="1" fill="hold">
                                          <p:stCondLst>
                                            <p:cond delay="999"/>
                                          </p:stCondLst>
                                        </p:cTn>
                                        <p:tgtEl>
                                          <p:spTgt spid="19"/>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2000"/>
                                        <p:tgtEl>
                                          <p:spTgt spid="7"/>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2000"/>
                                        <p:tgtEl>
                                          <p:spTgt spid="17"/>
                                        </p:tgtEl>
                                      </p:cBhvr>
                                    </p:animEffect>
                                  </p:childTnLst>
                                </p:cTn>
                              </p:par>
                            </p:childTnLst>
                          </p:cTn>
                        </p:par>
                        <p:par>
                          <p:cTn id="23" fill="hold">
                            <p:stCondLst>
                              <p:cond delay="4000"/>
                            </p:stCondLst>
                            <p:childTnLst>
                              <p:par>
                                <p:cTn id="24" presetID="22" presetClass="entr" presetSubtype="2"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right)">
                                      <p:cBhvr>
                                        <p:cTn id="26" dur="2000"/>
                                        <p:tgtEl>
                                          <p:spTgt spid="16"/>
                                        </p:tgtEl>
                                      </p:cBhvr>
                                    </p:animEffect>
                                  </p:childTnLst>
                                </p:cTn>
                              </p:par>
                            </p:childTnLst>
                          </p:cTn>
                        </p:par>
                        <p:par>
                          <p:cTn id="27" fill="hold">
                            <p:stCondLst>
                              <p:cond delay="6000"/>
                            </p:stCondLst>
                            <p:childTnLst>
                              <p:par>
                                <p:cTn id="28" presetID="22" presetClass="entr" presetSubtype="8"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2000"/>
                                        <p:tgtEl>
                                          <p:spTgt spid="13"/>
                                        </p:tgtEl>
                                      </p:cBhvr>
                                    </p:animEffect>
                                  </p:childTnLst>
                                </p:cTn>
                              </p:par>
                            </p:childTnLst>
                          </p:cTn>
                        </p:par>
                        <p:par>
                          <p:cTn id="31" fill="hold">
                            <p:stCondLst>
                              <p:cond delay="8000"/>
                            </p:stCondLst>
                            <p:childTnLst>
                              <p:par>
                                <p:cTn id="32" presetID="22" presetClass="entr" presetSubtype="2"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right)">
                                      <p:cBhvr>
                                        <p:cTn id="34"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7" grpId="0" animBg="1"/>
      <p:bldP spid="13" grpId="0" animBg="1"/>
      <p:bldP spid="16" grpId="0" animBg="1"/>
      <p:bldP spid="17" grpId="0" animBg="1"/>
      <p:bldP spid="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eaLnBrk="1" hangingPunct="1"/>
            <a:r>
              <a:rPr lang="en-US" sz="4000" dirty="0" smtClean="0">
                <a:solidFill>
                  <a:schemeClr val="accent3"/>
                </a:solidFill>
                <a:latin typeface="Calibri" pitchFamily="34" charset="0"/>
                <a:ea typeface="ＭＳ Ｐゴシック" pitchFamily="16" charset="-128"/>
              </a:rPr>
              <a:t>Our Three Mantras</a:t>
            </a:r>
          </a:p>
        </p:txBody>
      </p:sp>
      <p:sp>
        <p:nvSpPr>
          <p:cNvPr id="39939" name="Rectangle 3"/>
          <p:cNvSpPr>
            <a:spLocks noGrp="1" noChangeArrowheads="1"/>
          </p:cNvSpPr>
          <p:nvPr>
            <p:ph idx="1"/>
          </p:nvPr>
        </p:nvSpPr>
        <p:spPr/>
        <p:txBody>
          <a:bodyPr/>
          <a:lstStyle/>
          <a:p>
            <a:pPr marL="468313" indent="-468313" eaLnBrk="1" hangingPunct="1">
              <a:buClr>
                <a:schemeClr val="accent3"/>
              </a:buClr>
            </a:pPr>
            <a:r>
              <a:rPr lang="en-US" sz="4000" dirty="0" smtClean="0">
                <a:solidFill>
                  <a:schemeClr val="tx1"/>
                </a:solidFill>
                <a:latin typeface="Calibri" pitchFamily="34" charset="0"/>
                <a:ea typeface="ＭＳ Ｐゴシック" pitchFamily="16" charset="-128"/>
              </a:rPr>
              <a:t>It’s all about relationships</a:t>
            </a:r>
          </a:p>
          <a:p>
            <a:pPr marL="468313" indent="-468313" eaLnBrk="1" hangingPunct="1">
              <a:buClr>
                <a:schemeClr val="accent3"/>
              </a:buClr>
            </a:pPr>
            <a:r>
              <a:rPr lang="en-US" sz="4000" dirty="0" smtClean="0">
                <a:solidFill>
                  <a:schemeClr val="tx1"/>
                </a:solidFill>
                <a:latin typeface="Calibri" pitchFamily="34" charset="0"/>
                <a:ea typeface="ＭＳ Ｐゴシック" pitchFamily="16" charset="-128"/>
              </a:rPr>
              <a:t>Everything has to be negotiated—all the time</a:t>
            </a:r>
          </a:p>
          <a:p>
            <a:pPr marL="468313" indent="-468313" eaLnBrk="1" hangingPunct="1">
              <a:buClr>
                <a:schemeClr val="accent3"/>
              </a:buClr>
            </a:pPr>
            <a:r>
              <a:rPr lang="en-US" sz="4000" dirty="0" smtClean="0">
                <a:solidFill>
                  <a:schemeClr val="tx1"/>
                </a:solidFill>
                <a:latin typeface="Calibri" pitchFamily="34" charset="0"/>
                <a:ea typeface="ＭＳ Ｐゴシック" pitchFamily="16" charset="-128"/>
              </a:rPr>
              <a:t>For community schools to work, the partners have to have the word “yes” written in their hearts</a:t>
            </a:r>
            <a:endParaRPr lang="en-US" sz="2600" dirty="0" smtClean="0">
              <a:solidFill>
                <a:schemeClr val="tx1"/>
              </a:solidFill>
              <a:latin typeface="Calibri" pitchFamily="34" charset="0"/>
              <a:ea typeface="ＭＳ Ｐゴシック" pitchFamily="16" charset="-128"/>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3"/>
          <p:cNvSpPr>
            <a:spLocks noChangeArrowheads="1"/>
          </p:cNvSpPr>
          <p:nvPr/>
        </p:nvSpPr>
        <p:spPr bwMode="auto">
          <a:xfrm>
            <a:off x="0" y="0"/>
            <a:ext cx="9144000" cy="6858000"/>
          </a:xfrm>
          <a:prstGeom prst="rect">
            <a:avLst/>
          </a:prstGeom>
          <a:solidFill>
            <a:schemeClr val="tx1"/>
          </a:solidFill>
          <a:ln w="9525" algn="ctr">
            <a:solidFill>
              <a:schemeClr val="tx1"/>
            </a:solidFill>
            <a:round/>
            <a:headEnd/>
            <a:tailEnd/>
          </a:ln>
        </p:spPr>
        <p:txBody>
          <a:bodyPr/>
          <a:lstStyle/>
          <a:p>
            <a:endParaRPr lang="en-US">
              <a:solidFill>
                <a:prstClr val="white"/>
              </a:solidFill>
              <a:ea typeface="ＭＳ Ｐゴシック"/>
            </a:endParaRPr>
          </a:p>
        </p:txBody>
      </p:sp>
      <p:pic>
        <p:nvPicPr>
          <p:cNvPr id="59394" name="Picture 4" descr="NCCS Logo - 3 color.jpg"/>
          <p:cNvPicPr>
            <a:picLocks noChangeAspect="1"/>
          </p:cNvPicPr>
          <p:nvPr/>
        </p:nvPicPr>
        <p:blipFill>
          <a:blip r:embed="rId3"/>
          <a:srcRect/>
          <a:stretch>
            <a:fillRect/>
          </a:stretch>
        </p:blipFill>
        <p:spPr bwMode="auto">
          <a:xfrm>
            <a:off x="2886075" y="890588"/>
            <a:ext cx="3371850" cy="2530475"/>
          </a:xfrm>
          <a:prstGeom prst="rect">
            <a:avLst/>
          </a:prstGeom>
          <a:noFill/>
          <a:ln w="9525">
            <a:noFill/>
            <a:miter lim="800000"/>
            <a:headEnd/>
            <a:tailEnd/>
          </a:ln>
        </p:spPr>
      </p:pic>
      <p:pic>
        <p:nvPicPr>
          <p:cNvPr id="59395" name="Picture 9" descr="NCCS Tagline - Color.jpg"/>
          <p:cNvPicPr>
            <a:picLocks noChangeAspect="1"/>
          </p:cNvPicPr>
          <p:nvPr/>
        </p:nvPicPr>
        <p:blipFill>
          <a:blip r:embed="rId4"/>
          <a:srcRect/>
          <a:stretch>
            <a:fillRect/>
          </a:stretch>
        </p:blipFill>
        <p:spPr bwMode="auto">
          <a:xfrm>
            <a:off x="2884488" y="3748088"/>
            <a:ext cx="3375025" cy="212725"/>
          </a:xfrm>
          <a:prstGeom prst="rect">
            <a:avLst/>
          </a:prstGeom>
          <a:noFill/>
          <a:ln w="9525">
            <a:noFill/>
            <a:miter lim="800000"/>
            <a:headEnd/>
            <a:tailEnd/>
          </a:ln>
        </p:spPr>
      </p:pic>
      <p:pic>
        <p:nvPicPr>
          <p:cNvPr id="59396" name="Picture 13" descr="CAS-Logo.jpg"/>
          <p:cNvPicPr>
            <a:picLocks noChangeAspect="1"/>
          </p:cNvPicPr>
          <p:nvPr/>
        </p:nvPicPr>
        <p:blipFill>
          <a:blip r:embed="rId5"/>
          <a:srcRect/>
          <a:stretch>
            <a:fillRect/>
          </a:stretch>
        </p:blipFill>
        <p:spPr bwMode="auto">
          <a:xfrm>
            <a:off x="2884488" y="4560888"/>
            <a:ext cx="3375025" cy="582612"/>
          </a:xfrm>
          <a:prstGeom prst="rect">
            <a:avLst/>
          </a:prstGeom>
          <a:noFill/>
          <a:ln w="9525">
            <a:noFill/>
            <a:miter lim="800000"/>
            <a:headEnd/>
            <a:tailEnd/>
          </a:ln>
        </p:spPr>
      </p:pic>
      <p:sp>
        <p:nvSpPr>
          <p:cNvPr id="59397" name="Rectangle 5"/>
          <p:cNvSpPr>
            <a:spLocks noChangeArrowheads="1"/>
          </p:cNvSpPr>
          <p:nvPr/>
        </p:nvSpPr>
        <p:spPr bwMode="auto">
          <a:xfrm>
            <a:off x="966788" y="5780088"/>
            <a:ext cx="7210425" cy="522287"/>
          </a:xfrm>
          <a:prstGeom prst="rect">
            <a:avLst/>
          </a:prstGeom>
          <a:noFill/>
          <a:ln w="9525">
            <a:noFill/>
            <a:miter lim="800000"/>
            <a:headEnd/>
            <a:tailEnd/>
          </a:ln>
        </p:spPr>
        <p:txBody>
          <a:bodyPr>
            <a:spAutoFit/>
          </a:bodyPr>
          <a:lstStyle/>
          <a:p>
            <a:pPr algn="ctr" eaLnBrk="1" hangingPunct="1">
              <a:buFont typeface="Wingdings" pitchFamily="2" charset="2"/>
              <a:buNone/>
            </a:pPr>
            <a:r>
              <a:rPr lang="en-US" sz="2800" b="1" dirty="0">
                <a:solidFill>
                  <a:srgbClr val="0168B3"/>
                </a:solidFill>
                <a:latin typeface="Calibri" pitchFamily="34" charset="0"/>
                <a:ea typeface="ＭＳ Ｐゴシック"/>
              </a:rPr>
              <a:t>nationalcenterforcommunityschools.org</a:t>
            </a:r>
          </a:p>
        </p:txBody>
      </p:sp>
    </p:spTree>
    <p:extLst>
      <p:ext uri="{BB962C8B-B14F-4D97-AF65-F5344CB8AC3E}">
        <p14:creationId xmlns:p14="http://schemas.microsoft.com/office/powerpoint/2010/main" val="354154210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Children’s Aid Society</a:t>
            </a:r>
            <a:endParaRPr lang="en-US" dirty="0"/>
          </a:p>
        </p:txBody>
      </p:sp>
      <p:sp>
        <p:nvSpPr>
          <p:cNvPr id="3" name="Content Placeholder 2"/>
          <p:cNvSpPr>
            <a:spLocks noGrp="1"/>
          </p:cNvSpPr>
          <p:nvPr>
            <p:ph idx="1"/>
          </p:nvPr>
        </p:nvSpPr>
        <p:spPr>
          <a:xfrm>
            <a:off x="326571" y="1523999"/>
            <a:ext cx="8229600" cy="4572000"/>
          </a:xfrm>
        </p:spPr>
        <p:txBody>
          <a:bodyPr>
            <a:normAutofit fontScale="85000" lnSpcReduction="20000"/>
          </a:bodyPr>
          <a:lstStyle/>
          <a:p>
            <a:r>
              <a:rPr lang="en-US" dirty="0" smtClean="0"/>
              <a:t>Serves </a:t>
            </a:r>
            <a:r>
              <a:rPr lang="en-US" dirty="0"/>
              <a:t>New York's neediest children and </a:t>
            </a:r>
            <a:r>
              <a:rPr lang="en-US" dirty="0" smtClean="0"/>
              <a:t>families </a:t>
            </a:r>
            <a:r>
              <a:rPr lang="en-US" dirty="0"/>
              <a:t>at more than 40 </a:t>
            </a:r>
            <a:r>
              <a:rPr lang="en-US" dirty="0" smtClean="0"/>
              <a:t>locations.</a:t>
            </a:r>
          </a:p>
          <a:p>
            <a:r>
              <a:rPr lang="en-US" dirty="0"/>
              <a:t>A Leader in firsts – all CAS initiatives: </a:t>
            </a:r>
          </a:p>
          <a:p>
            <a:pPr lvl="1"/>
            <a:r>
              <a:rPr lang="en-US" dirty="0"/>
              <a:t>first free school lunch program, </a:t>
            </a:r>
          </a:p>
          <a:p>
            <a:pPr lvl="1"/>
            <a:r>
              <a:rPr lang="en-US" dirty="0"/>
              <a:t>first industrial school for poor children, </a:t>
            </a:r>
          </a:p>
          <a:p>
            <a:pPr lvl="1"/>
            <a:r>
              <a:rPr lang="en-US" dirty="0"/>
              <a:t>first day care program for working mothers and </a:t>
            </a:r>
          </a:p>
          <a:p>
            <a:pPr lvl="1"/>
            <a:r>
              <a:rPr lang="en-US" dirty="0"/>
              <a:t>first visiting nurse service</a:t>
            </a:r>
          </a:p>
          <a:p>
            <a:r>
              <a:rPr lang="en-US" dirty="0" smtClean="0"/>
              <a:t>Cutting </a:t>
            </a:r>
            <a:r>
              <a:rPr lang="en-US" dirty="0"/>
              <a:t>edge of children’s </a:t>
            </a:r>
            <a:r>
              <a:rPr lang="en-US" dirty="0" smtClean="0"/>
              <a:t>services</a:t>
            </a:r>
          </a:p>
          <a:p>
            <a:pPr lvl="1"/>
            <a:r>
              <a:rPr lang="en-US" dirty="0"/>
              <a:t>Carrera Adolescent Sexuality and Pregnancy Prevention </a:t>
            </a:r>
            <a:r>
              <a:rPr lang="en-US" dirty="0" smtClean="0"/>
              <a:t>Program</a:t>
            </a:r>
          </a:p>
          <a:p>
            <a:pPr lvl="1"/>
            <a:r>
              <a:rPr lang="en-US" dirty="0" smtClean="0"/>
              <a:t>Community School Model</a:t>
            </a:r>
          </a:p>
          <a:p>
            <a:pPr lvl="1"/>
            <a:r>
              <a:rPr lang="en-US" dirty="0" smtClean="0"/>
              <a:t>Foster Care approach and systems </a:t>
            </a:r>
          </a:p>
        </p:txBody>
      </p:sp>
    </p:spTree>
    <p:extLst>
      <p:ext uri="{BB962C8B-B14F-4D97-AF65-F5344CB8AC3E}">
        <p14:creationId xmlns:p14="http://schemas.microsoft.com/office/powerpoint/2010/main" val="3059173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 Community Schools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Partner </a:t>
            </a:r>
            <a:r>
              <a:rPr lang="en-US" dirty="0"/>
              <a:t>with the New York City Department of Education since </a:t>
            </a:r>
            <a:r>
              <a:rPr lang="en-US" dirty="0" smtClean="0"/>
              <a:t>1992</a:t>
            </a:r>
          </a:p>
          <a:p>
            <a:r>
              <a:rPr lang="en-US" dirty="0" smtClean="0"/>
              <a:t>Strategic Opportunity is the Intersection of capacity and need.</a:t>
            </a:r>
          </a:p>
          <a:p>
            <a:r>
              <a:rPr lang="en-US" dirty="0" smtClean="0"/>
              <a:t>16 schools –some have 3 schools in one building (referred to as a “campus model”)</a:t>
            </a:r>
          </a:p>
          <a:p>
            <a:r>
              <a:rPr lang="en-US" dirty="0" smtClean="0"/>
              <a:t>15 public schools, one charter school</a:t>
            </a:r>
          </a:p>
          <a:p>
            <a:r>
              <a:rPr lang="en-US" dirty="0" smtClean="0"/>
              <a:t>2013 NYS Education Commission Report cites as a “Model </a:t>
            </a:r>
            <a:r>
              <a:rPr lang="en-US" dirty="0"/>
              <a:t>of Education-Centered Comprehensive </a:t>
            </a:r>
            <a:r>
              <a:rPr lang="en-US" dirty="0" smtClean="0"/>
              <a:t>Programs”</a:t>
            </a:r>
          </a:p>
          <a:p>
            <a:endParaRPr lang="en-US" dirty="0"/>
          </a:p>
        </p:txBody>
      </p:sp>
    </p:spTree>
    <p:extLst>
      <p:ext uri="{BB962C8B-B14F-4D97-AF65-F5344CB8AC3E}">
        <p14:creationId xmlns:p14="http://schemas.microsoft.com/office/powerpoint/2010/main" val="696586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screen"/>
          <a:srcRect/>
          <a:stretch>
            <a:fillRect/>
          </a:stretch>
        </p:blipFill>
        <p:spPr bwMode="auto">
          <a:xfrm>
            <a:off x="1137285" y="0"/>
            <a:ext cx="6781800" cy="5680075"/>
          </a:xfrm>
          <a:prstGeom prst="rect">
            <a:avLst/>
          </a:prstGeom>
          <a:noFill/>
        </p:spPr>
      </p:pic>
      <p:sp>
        <p:nvSpPr>
          <p:cNvPr id="4" name="TextBox 3"/>
          <p:cNvSpPr txBox="1"/>
          <p:nvPr/>
        </p:nvSpPr>
        <p:spPr>
          <a:xfrm>
            <a:off x="0" y="5638800"/>
            <a:ext cx="9144000" cy="1200329"/>
          </a:xfrm>
          <a:prstGeom prst="rect">
            <a:avLst/>
          </a:prstGeom>
          <a:noFill/>
        </p:spPr>
        <p:txBody>
          <a:bodyPr wrap="square" rtlCol="0">
            <a:spAutoFit/>
          </a:bodyPr>
          <a:lstStyle/>
          <a:p>
            <a:pPr algn="ctr"/>
            <a:r>
              <a:rPr lang="en-US" sz="3600" b="1" i="1" dirty="0" smtClean="0">
                <a:solidFill>
                  <a:schemeClr val="bg1"/>
                </a:solidFill>
                <a:latin typeface="+mj-lt"/>
              </a:rPr>
              <a:t>“Could someone help me with these?  </a:t>
            </a:r>
          </a:p>
          <a:p>
            <a:pPr algn="ctr"/>
            <a:r>
              <a:rPr lang="en-US" sz="3600" b="1" i="1" dirty="0" smtClean="0">
                <a:solidFill>
                  <a:schemeClr val="bg1"/>
                </a:solidFill>
                <a:latin typeface="+mj-lt"/>
              </a:rPr>
              <a:t>I’m late for math class.”</a:t>
            </a:r>
            <a:endParaRPr lang="en-US" sz="3600" b="1" i="1" dirty="0">
              <a:solidFill>
                <a:schemeClr val="bg1"/>
              </a:solidFill>
              <a:latin typeface="+mj-lt"/>
            </a:endParaRPr>
          </a:p>
        </p:txBody>
      </p:sp>
      <p:sp>
        <p:nvSpPr>
          <p:cNvPr id="5" name="TextBox 4"/>
          <p:cNvSpPr txBox="1"/>
          <p:nvPr/>
        </p:nvSpPr>
        <p:spPr>
          <a:xfrm>
            <a:off x="7391400" y="6477000"/>
            <a:ext cx="1752600" cy="338554"/>
          </a:xfrm>
          <a:prstGeom prst="rect">
            <a:avLst/>
          </a:prstGeom>
          <a:noFill/>
        </p:spPr>
        <p:txBody>
          <a:bodyPr wrap="square" rtlCol="0">
            <a:spAutoFit/>
          </a:bodyPr>
          <a:lstStyle/>
          <a:p>
            <a:pPr algn="r"/>
            <a:r>
              <a:rPr lang="en-US" sz="1600" b="1" i="1" dirty="0" smtClean="0">
                <a:solidFill>
                  <a:schemeClr val="bg1"/>
                </a:solidFill>
                <a:latin typeface="+mn-lt"/>
              </a:rPr>
              <a:t>Scott Spencer</a:t>
            </a:r>
            <a:endParaRPr lang="en-US" sz="1600" b="1" i="1" dirty="0">
              <a:solidFill>
                <a:schemeClr val="bg1"/>
              </a:solidFill>
              <a:latin typeface="+mn-lt"/>
            </a:endParaRPr>
          </a:p>
        </p:txBody>
      </p:sp>
    </p:spTree>
    <p:extLst>
      <p:ext uri="{BB962C8B-B14F-4D97-AF65-F5344CB8AC3E}">
        <p14:creationId xmlns:p14="http://schemas.microsoft.com/office/powerpoint/2010/main" val="12042734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smtClean="0"/>
              <a:t>Definitions</a:t>
            </a:r>
            <a:endParaRPr lang="en-US" sz="4000" dirty="0"/>
          </a:p>
        </p:txBody>
      </p:sp>
    </p:spTree>
    <p:extLst>
      <p:ext uri="{BB962C8B-B14F-4D97-AF65-F5344CB8AC3E}">
        <p14:creationId xmlns:p14="http://schemas.microsoft.com/office/powerpoint/2010/main" val="1517125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dirty="0" smtClean="0">
                <a:latin typeface="Calibri" pitchFamily="34" charset="0"/>
                <a:ea typeface="ＭＳ Ｐゴシック"/>
              </a:rPr>
              <a:t>A Strategy for What?</a:t>
            </a:r>
          </a:p>
        </p:txBody>
      </p:sp>
      <p:sp>
        <p:nvSpPr>
          <p:cNvPr id="6147" name="Content Placeholder 2"/>
          <p:cNvSpPr>
            <a:spLocks noGrp="1"/>
          </p:cNvSpPr>
          <p:nvPr>
            <p:ph idx="1"/>
          </p:nvPr>
        </p:nvSpPr>
        <p:spPr/>
        <p:txBody>
          <a:bodyPr/>
          <a:lstStyle/>
          <a:p>
            <a:pPr marL="0" indent="0">
              <a:buNone/>
            </a:pPr>
            <a:r>
              <a:rPr lang="en-US" sz="5400" dirty="0" smtClean="0">
                <a:latin typeface="Calibri" pitchFamily="34" charset="0"/>
                <a:ea typeface="ＭＳ Ｐゴシック"/>
              </a:rPr>
              <a:t>A strategy for organizing the resources of the community around student success…</a:t>
            </a:r>
          </a:p>
          <a:p>
            <a:pPr marL="0" indent="0" algn="r">
              <a:lnSpc>
                <a:spcPct val="90000"/>
              </a:lnSpc>
              <a:buNone/>
              <a:defRPr/>
            </a:pPr>
            <a:endParaRPr lang="en-US" sz="2200" b="1" dirty="0" smtClean="0">
              <a:solidFill>
                <a:srgbClr val="1458A0"/>
              </a:solidFill>
              <a:latin typeface="Calibri" pitchFamily="34" charset="0"/>
              <a:ea typeface="ＭＳ Ｐゴシック" pitchFamily="48" charset="-128"/>
            </a:endParaRPr>
          </a:p>
          <a:p>
            <a:pPr marL="0" indent="0" algn="r">
              <a:lnSpc>
                <a:spcPct val="90000"/>
              </a:lnSpc>
              <a:buNone/>
              <a:defRPr/>
            </a:pPr>
            <a:endParaRPr lang="en-US" sz="2200" b="1" dirty="0" smtClean="0">
              <a:solidFill>
                <a:srgbClr val="1458A0"/>
              </a:solidFill>
              <a:latin typeface="Calibri" pitchFamily="34" charset="0"/>
              <a:ea typeface="ＭＳ Ｐゴシック" pitchFamily="48" charset="-128"/>
            </a:endParaRPr>
          </a:p>
          <a:p>
            <a:pPr marL="0" indent="0" algn="r">
              <a:lnSpc>
                <a:spcPct val="90000"/>
              </a:lnSpc>
              <a:buNone/>
              <a:defRPr/>
            </a:pPr>
            <a:r>
              <a:rPr lang="en-US" sz="2400" b="1" dirty="0" smtClean="0">
                <a:solidFill>
                  <a:srgbClr val="1458A0"/>
                </a:solidFill>
                <a:latin typeface="Calibri" pitchFamily="34" charset="0"/>
                <a:ea typeface="ＭＳ Ｐゴシック" pitchFamily="48" charset="-128"/>
              </a:rPr>
              <a:t>Pat Harvey, Former Superintendent</a:t>
            </a:r>
          </a:p>
          <a:p>
            <a:pPr marL="0" indent="0" algn="r">
              <a:lnSpc>
                <a:spcPct val="90000"/>
              </a:lnSpc>
              <a:buNone/>
              <a:defRPr/>
            </a:pPr>
            <a:r>
              <a:rPr lang="en-US" sz="2400" b="1" dirty="0" smtClean="0">
                <a:solidFill>
                  <a:srgbClr val="1458A0"/>
                </a:solidFill>
                <a:latin typeface="Calibri" pitchFamily="34" charset="0"/>
                <a:ea typeface="ＭＳ Ｐゴシック" pitchFamily="48" charset="-128"/>
              </a:rPr>
              <a:t>St. Paul  Public Schools</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dirty="0" smtClean="0">
                <a:solidFill>
                  <a:srgbClr val="E96E34"/>
                </a:solidFill>
                <a:latin typeface="Calibri" pitchFamily="34" charset="0"/>
                <a:ea typeface="ＭＳ Ｐゴシック"/>
              </a:rPr>
              <a:t>What is a Community School?</a:t>
            </a:r>
          </a:p>
        </p:txBody>
      </p:sp>
      <p:sp>
        <p:nvSpPr>
          <p:cNvPr id="23555" name="Rectangle 3"/>
          <p:cNvSpPr>
            <a:spLocks noGrp="1" noChangeArrowheads="1"/>
          </p:cNvSpPr>
          <p:nvPr>
            <p:ph idx="1"/>
          </p:nvPr>
        </p:nvSpPr>
        <p:spPr/>
        <p:txBody>
          <a:bodyPr/>
          <a:lstStyle/>
          <a:p>
            <a:pPr marL="0" indent="0">
              <a:lnSpc>
                <a:spcPct val="90000"/>
              </a:lnSpc>
              <a:buFont typeface="Wingdings" pitchFamily="2" charset="2"/>
              <a:buNone/>
              <a:defRPr/>
            </a:pPr>
            <a:r>
              <a:rPr lang="en-US" sz="3600" dirty="0" smtClean="0">
                <a:latin typeface="Calibri" pitchFamily="34" charset="0"/>
                <a:ea typeface="ＭＳ Ｐゴシック" pitchFamily="48" charset="-128"/>
              </a:rPr>
              <a:t>A community school is both </a:t>
            </a:r>
            <a:r>
              <a:rPr lang="en-US" sz="3600" b="1" dirty="0" smtClean="0">
                <a:latin typeface="Calibri" pitchFamily="34" charset="0"/>
                <a:ea typeface="ＭＳ Ｐゴシック" pitchFamily="48" charset="-128"/>
              </a:rPr>
              <a:t>a place </a:t>
            </a:r>
            <a:r>
              <a:rPr lang="en-US" sz="3600" dirty="0" smtClean="0">
                <a:latin typeface="Calibri" pitchFamily="34" charset="0"/>
                <a:ea typeface="ＭＳ Ｐゴシック" pitchFamily="48" charset="-128"/>
              </a:rPr>
              <a:t>and </a:t>
            </a:r>
            <a:r>
              <a:rPr lang="en-US" sz="3600" b="1" dirty="0" smtClean="0">
                <a:latin typeface="Calibri" pitchFamily="34" charset="0"/>
                <a:ea typeface="ＭＳ Ｐゴシック" pitchFamily="48" charset="-128"/>
              </a:rPr>
              <a:t>a</a:t>
            </a:r>
            <a:r>
              <a:rPr lang="en-US" sz="3600" dirty="0" smtClean="0">
                <a:latin typeface="Calibri" pitchFamily="34" charset="0"/>
                <a:ea typeface="ＭＳ Ｐゴシック" pitchFamily="48" charset="-128"/>
              </a:rPr>
              <a:t> </a:t>
            </a:r>
            <a:r>
              <a:rPr lang="en-US" sz="3600" b="1" dirty="0" smtClean="0">
                <a:latin typeface="Calibri" pitchFamily="34" charset="0"/>
                <a:ea typeface="ＭＳ Ｐゴシック" pitchFamily="48" charset="-128"/>
              </a:rPr>
              <a:t>set of partnerships </a:t>
            </a:r>
            <a:r>
              <a:rPr lang="en-US" sz="3600" dirty="0" smtClean="0">
                <a:latin typeface="Calibri" pitchFamily="34" charset="0"/>
                <a:ea typeface="ＭＳ Ｐゴシック" pitchFamily="48" charset="-128"/>
              </a:rPr>
              <a:t>between the school and other community resources.  Its integrated focus on academics, services, supports and opportunities leads to </a:t>
            </a:r>
            <a:r>
              <a:rPr lang="en-US" sz="3600" b="1" dirty="0" smtClean="0">
                <a:latin typeface="Calibri" pitchFamily="34" charset="0"/>
                <a:ea typeface="ＭＳ Ｐゴシック" pitchFamily="48" charset="-128"/>
              </a:rPr>
              <a:t>improved student learning</a:t>
            </a:r>
            <a:r>
              <a:rPr lang="en-US" sz="3600" dirty="0" smtClean="0">
                <a:latin typeface="Calibri" pitchFamily="34" charset="0"/>
                <a:ea typeface="ＭＳ Ｐゴシック" pitchFamily="48" charset="-128"/>
              </a:rPr>
              <a:t>, </a:t>
            </a:r>
            <a:r>
              <a:rPr lang="en-US" sz="3600" b="1" dirty="0" smtClean="0">
                <a:latin typeface="Calibri" pitchFamily="34" charset="0"/>
                <a:ea typeface="ＭＳ Ｐゴシック" pitchFamily="48" charset="-128"/>
              </a:rPr>
              <a:t>stronger families </a:t>
            </a:r>
            <a:r>
              <a:rPr lang="en-US" sz="3600" dirty="0" smtClean="0">
                <a:latin typeface="Calibri" pitchFamily="34" charset="0"/>
                <a:ea typeface="ＭＳ Ｐゴシック" pitchFamily="48" charset="-128"/>
              </a:rPr>
              <a:t>and </a:t>
            </a:r>
            <a:r>
              <a:rPr lang="en-US" sz="3600" b="1" dirty="0" smtClean="0">
                <a:latin typeface="Calibri" pitchFamily="34" charset="0"/>
                <a:ea typeface="ＭＳ Ｐゴシック" pitchFamily="48" charset="-128"/>
              </a:rPr>
              <a:t>healthier communities</a:t>
            </a:r>
            <a:r>
              <a:rPr lang="en-US" sz="3600" dirty="0" smtClean="0">
                <a:latin typeface="Calibri" pitchFamily="34" charset="0"/>
                <a:ea typeface="ＭＳ Ｐゴシック" pitchFamily="48" charset="-128"/>
              </a:rPr>
              <a:t>.</a:t>
            </a:r>
          </a:p>
          <a:p>
            <a:pPr marL="0" indent="0">
              <a:lnSpc>
                <a:spcPct val="90000"/>
              </a:lnSpc>
              <a:buFont typeface="Wingdings" pitchFamily="2" charset="2"/>
              <a:buNone/>
              <a:defRPr/>
            </a:pPr>
            <a:endParaRPr lang="en-US" sz="2800" dirty="0" smtClean="0">
              <a:latin typeface="Calibri" pitchFamily="34" charset="0"/>
              <a:ea typeface="ＭＳ Ｐゴシック" pitchFamily="48" charset="-128"/>
            </a:endParaRPr>
          </a:p>
          <a:p>
            <a:pPr marL="0" indent="0" algn="r">
              <a:lnSpc>
                <a:spcPct val="90000"/>
              </a:lnSpc>
              <a:buFont typeface="Wingdings" pitchFamily="2" charset="2"/>
              <a:buNone/>
              <a:defRPr/>
            </a:pPr>
            <a:r>
              <a:rPr lang="en-US" sz="2400" b="1" dirty="0" smtClean="0">
                <a:solidFill>
                  <a:srgbClr val="1458A0"/>
                </a:solidFill>
                <a:latin typeface="Calibri" pitchFamily="34" charset="0"/>
                <a:ea typeface="ＭＳ Ｐゴシック" pitchFamily="48" charset="-128"/>
              </a:rPr>
              <a:t>Coalition for Community Schools</a:t>
            </a:r>
            <a:endParaRPr lang="en-US" sz="2400" b="1" i="1" dirty="0" smtClean="0">
              <a:solidFill>
                <a:srgbClr val="1458A0"/>
              </a:solidFill>
              <a:latin typeface="Calibri" pitchFamily="34" charset="0"/>
              <a:ea typeface="ＭＳ Ｐゴシック" pitchFamily="48" charset="-128"/>
            </a:endParaRPr>
          </a:p>
          <a:p>
            <a:pPr>
              <a:lnSpc>
                <a:spcPct val="90000"/>
              </a:lnSpc>
              <a:buFont typeface="Wingdings" pitchFamily="2" charset="2"/>
              <a:buNone/>
              <a:defRPr/>
            </a:pPr>
            <a:endParaRPr lang="en-US" sz="2400" dirty="0" smtClean="0">
              <a:latin typeface="Calibri" pitchFamily="34" charset="0"/>
              <a:ea typeface="ＭＳ Ｐゴシック" pitchFamily="48" charset="-128"/>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4000" dirty="0" smtClean="0">
                <a:latin typeface="Calibri" pitchFamily="34" charset="0"/>
                <a:ea typeface="ＭＳ Ｐゴシック"/>
              </a:rPr>
              <a:t>Another Definition…</a:t>
            </a:r>
          </a:p>
        </p:txBody>
      </p:sp>
      <p:sp>
        <p:nvSpPr>
          <p:cNvPr id="8195" name="Content Placeholder 2"/>
          <p:cNvSpPr>
            <a:spLocks noGrp="1"/>
          </p:cNvSpPr>
          <p:nvPr>
            <p:ph idx="1"/>
          </p:nvPr>
        </p:nvSpPr>
        <p:spPr/>
        <p:txBody>
          <a:bodyPr/>
          <a:lstStyle/>
          <a:p>
            <a:pPr>
              <a:buNone/>
            </a:pPr>
            <a:r>
              <a:rPr lang="en-US" sz="3200" b="1" dirty="0" smtClean="0">
                <a:solidFill>
                  <a:schemeClr val="accent1"/>
                </a:solidFill>
                <a:latin typeface="Calibri" pitchFamily="34" charset="0"/>
                <a:ea typeface="ＭＳ Ｐゴシック"/>
              </a:rPr>
              <a:t>A community school is characterized by:</a:t>
            </a:r>
          </a:p>
          <a:p>
            <a:pPr>
              <a:buNone/>
            </a:pPr>
            <a:endParaRPr lang="en-US" sz="1600" b="1" dirty="0" smtClean="0">
              <a:solidFill>
                <a:schemeClr val="accent2"/>
              </a:solidFill>
              <a:latin typeface="Calibri" pitchFamily="34" charset="0"/>
              <a:ea typeface="ＭＳ Ｐゴシック"/>
            </a:endParaRPr>
          </a:p>
          <a:p>
            <a:r>
              <a:rPr lang="en-US" sz="3200" dirty="0" smtClean="0">
                <a:latin typeface="Calibri" pitchFamily="34" charset="0"/>
                <a:ea typeface="ＭＳ Ｐゴシック"/>
              </a:rPr>
              <a:t>Extended Services</a:t>
            </a:r>
          </a:p>
          <a:p>
            <a:r>
              <a:rPr lang="en-US" sz="3200" dirty="0" smtClean="0">
                <a:latin typeface="Calibri" pitchFamily="34" charset="0"/>
                <a:ea typeface="ＭＳ Ｐゴシック"/>
              </a:rPr>
              <a:t>Extended Hours</a:t>
            </a:r>
          </a:p>
          <a:p>
            <a:r>
              <a:rPr lang="en-US" sz="3200" dirty="0" smtClean="0">
                <a:latin typeface="Calibri" pitchFamily="34" charset="0"/>
                <a:ea typeface="ＭＳ Ｐゴシック"/>
              </a:rPr>
              <a:t>Extended Relationships (“swinging door”)</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CCS">
  <a:themeElements>
    <a:clrScheme name="Custom 1">
      <a:dk1>
        <a:srgbClr val="000000"/>
      </a:dk1>
      <a:lt1>
        <a:sysClr val="window" lastClr="FFFFFF"/>
      </a:lt1>
      <a:dk2>
        <a:srgbClr val="711D3B"/>
      </a:dk2>
      <a:lt2>
        <a:srgbClr val="EEECE1"/>
      </a:lt2>
      <a:accent1>
        <a:srgbClr val="0168B3"/>
      </a:accent1>
      <a:accent2>
        <a:srgbClr val="EA6F34"/>
      </a:accent2>
      <a:accent3>
        <a:srgbClr val="BDD63C"/>
      </a:accent3>
      <a:accent4>
        <a:srgbClr val="B62B2E"/>
      </a:accent4>
      <a:accent5>
        <a:srgbClr val="569FD3"/>
      </a:accent5>
      <a:accent6>
        <a:srgbClr val="E2B53F"/>
      </a:accent6>
      <a:hlink>
        <a:srgbClr val="0000FF"/>
      </a:hlink>
      <a:folHlink>
        <a:srgbClr val="800080"/>
      </a:folHlink>
    </a:clrScheme>
    <a:fontScheme name="NCCS">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NCCS">
  <a:themeElements>
    <a:clrScheme name="Custom 1">
      <a:dk1>
        <a:srgbClr val="000000"/>
      </a:dk1>
      <a:lt1>
        <a:sysClr val="window" lastClr="FFFFFF"/>
      </a:lt1>
      <a:dk2>
        <a:srgbClr val="711D3B"/>
      </a:dk2>
      <a:lt2>
        <a:srgbClr val="EEECE1"/>
      </a:lt2>
      <a:accent1>
        <a:srgbClr val="0168B3"/>
      </a:accent1>
      <a:accent2>
        <a:srgbClr val="EA6F34"/>
      </a:accent2>
      <a:accent3>
        <a:srgbClr val="BDD63C"/>
      </a:accent3>
      <a:accent4>
        <a:srgbClr val="B62B2E"/>
      </a:accent4>
      <a:accent5>
        <a:srgbClr val="569FD3"/>
      </a:accent5>
      <a:accent6>
        <a:srgbClr val="E2B53F"/>
      </a:accent6>
      <a:hlink>
        <a:srgbClr val="0000FF"/>
      </a:hlink>
      <a:folHlink>
        <a:srgbClr val="800080"/>
      </a:folHlink>
    </a:clrScheme>
    <a:fontScheme name="NCCS">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NCCS</Template>
  <TotalTime>535</TotalTime>
  <Words>1586</Words>
  <Application>Microsoft Office PowerPoint</Application>
  <PresentationFormat>On-screen Show (4:3)</PresentationFormat>
  <Paragraphs>215</Paragraphs>
  <Slides>25</Slides>
  <Notes>21</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NCCS</vt:lpstr>
      <vt:lpstr>1_NCCS</vt:lpstr>
      <vt:lpstr> Community Schools: A Strategy,  Not a Program</vt:lpstr>
      <vt:lpstr>Children’s Aid Society</vt:lpstr>
      <vt:lpstr>Children’s Aid Society</vt:lpstr>
      <vt:lpstr>CAS Community Schools</vt:lpstr>
      <vt:lpstr>PowerPoint Presentation</vt:lpstr>
      <vt:lpstr>Definitions</vt:lpstr>
      <vt:lpstr>A Strategy for What?</vt:lpstr>
      <vt:lpstr>What is a Community School?</vt:lpstr>
      <vt:lpstr>Another Definition…</vt:lpstr>
      <vt:lpstr>PowerPoint Presentation</vt:lpstr>
      <vt:lpstr>CAS Developmental Triangle </vt:lpstr>
      <vt:lpstr>A Closer Look  "The active ingredient in the environment that's having an influence on development is the quality of the relationships that children have with the important people in their lives. That's what it's all about".   Jack P. Shonkoff, M.D.</vt:lpstr>
      <vt:lpstr>Well-known models of Community Schools:</vt:lpstr>
      <vt:lpstr>Underlying Research Base</vt:lpstr>
      <vt:lpstr>Newer Research</vt:lpstr>
      <vt:lpstr>Newest Research</vt:lpstr>
      <vt:lpstr>Key Ingredients</vt:lpstr>
      <vt:lpstr>Key Program Components</vt:lpstr>
      <vt:lpstr>Results of CAS Community Schools</vt:lpstr>
      <vt:lpstr>National Movement</vt:lpstr>
      <vt:lpstr>Capacities &amp; Stages</vt:lpstr>
      <vt:lpstr>Underlying Principles/Capacities</vt:lpstr>
      <vt:lpstr>Stages of Development in a Community School</vt:lpstr>
      <vt:lpstr>Our Three Mantras</vt:lpstr>
      <vt:lpstr>PowerPoint Presentation</vt:lpstr>
    </vt:vector>
  </TitlesOfParts>
  <Company>The Children's Aid Society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&amp; Collaboration</dc:title>
  <dc:creator>Abe Fernández</dc:creator>
  <cp:lastModifiedBy>Toni Lang</cp:lastModifiedBy>
  <cp:revision>141</cp:revision>
  <cp:lastPrinted>2013-09-13T14:24:41Z</cp:lastPrinted>
  <dcterms:created xsi:type="dcterms:W3CDTF">2014-03-04T17:34:58Z</dcterms:created>
  <dcterms:modified xsi:type="dcterms:W3CDTF">2014-05-07T13:54:10Z</dcterms:modified>
</cp:coreProperties>
</file>