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8" r:id="rId2"/>
    <p:sldId id="257" r:id="rId3"/>
    <p:sldId id="259" r:id="rId4"/>
    <p:sldId id="263" r:id="rId5"/>
    <p:sldId id="264" r:id="rId6"/>
    <p:sldId id="260" r:id="rId7"/>
    <p:sldId id="262" r:id="rId8"/>
    <p:sldId id="265" r:id="rId9"/>
    <p:sldId id="261" r:id="rId10"/>
    <p:sldId id="266" r:id="rId11"/>
    <p:sldId id="267"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17"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B9FEFEF-5EE3-4F9E-8C76-ADA04F193176}" type="datetimeFigureOut">
              <a:rPr lang="en-US" smtClean="0"/>
              <a:pPr/>
              <a:t>11/1/2013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02894E9-A5AB-4AA0-8F31-A58F197E944E}" type="slidenum">
              <a:rPr lang="en-US" smtClean="0"/>
              <a:pPr/>
              <a:t>‹#›</a:t>
            </a:fld>
            <a:endParaRPr lang="en-US"/>
          </a:p>
        </p:txBody>
      </p:sp>
    </p:spTree>
    <p:extLst>
      <p:ext uri="{BB962C8B-B14F-4D97-AF65-F5344CB8AC3E}">
        <p14:creationId xmlns:p14="http://schemas.microsoft.com/office/powerpoint/2010/main" val="74485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29B26758-C1CA-49A2-8F84-CF3D1AE061F2}" type="slidenum">
              <a:rPr lang="en-US" smtClean="0">
                <a:latin typeface="Arial" charset="0"/>
                <a:cs typeface="Arial" charset="0"/>
              </a:rPr>
              <a:pPr/>
              <a:t>1</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45C83-A447-4351-B5BB-37FDCDBC256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45C83-A447-4351-B5BB-37FDCDBC256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45C83-A447-4351-B5BB-37FDCDBC256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45C83-A447-4351-B5BB-37FDCDBC256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45C83-A447-4351-B5BB-37FDCDBC256F}" type="datetimeFigureOut">
              <a:rPr lang="en-US" smtClean="0"/>
              <a:pPr/>
              <a:t>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45C83-A447-4351-B5BB-37FDCDBC256F}"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45C83-A447-4351-B5BB-37FDCDBC256F}" type="datetimeFigureOut">
              <a:rPr lang="en-US" smtClean="0"/>
              <a:pPr/>
              <a:t>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45C83-A447-4351-B5BB-37FDCDBC256F}" type="datetimeFigureOut">
              <a:rPr lang="en-US" smtClean="0"/>
              <a:pPr/>
              <a:t>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5C83-A447-4351-B5BB-37FDCDBC256F}" type="datetimeFigureOut">
              <a:rPr lang="en-US" smtClean="0"/>
              <a:pPr/>
              <a:t>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45C83-A447-4351-B5BB-37FDCDBC256F}"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45C83-A447-4351-B5BB-37FDCDBC256F}" type="datetimeFigureOut">
              <a:rPr lang="en-US" smtClean="0"/>
              <a:pPr/>
              <a:t>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22D9B-AA34-4505-BBC9-D6E94C0879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5C83-A447-4351-B5BB-37FDCDBC256F}" type="datetimeFigureOut">
              <a:rPr lang="en-US" smtClean="0"/>
              <a:pPr/>
              <a:t>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22D9B-AA34-4505-BBC9-D6E94C0879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a:buFont typeface="Arial" charset="0"/>
              <a:buNone/>
            </a:pPr>
            <a:r>
              <a:rPr lang="en-US" dirty="0" smtClean="0">
                <a:ea typeface="ＭＳ Ｐゴシック" pitchFamily="34" charset="-128"/>
              </a:rPr>
              <a:t>   </a:t>
            </a:r>
          </a:p>
          <a:p>
            <a:pPr>
              <a:buFont typeface="Arial" charset="0"/>
              <a:buNone/>
            </a:pPr>
            <a:endParaRPr lang="en-US" dirty="0" smtClean="0">
              <a:ea typeface="ＭＳ Ｐゴシック" pitchFamily="34" charset="-128"/>
            </a:endParaRPr>
          </a:p>
          <a:p>
            <a:pPr>
              <a:buFont typeface="Arial" charset="0"/>
              <a:buNone/>
            </a:pPr>
            <a:r>
              <a:rPr lang="en-US" i="1" dirty="0" smtClean="0">
                <a:ea typeface="ＭＳ Ｐゴシック" pitchFamily="34" charset="-128"/>
              </a:rPr>
              <a:t>  </a:t>
            </a:r>
          </a:p>
          <a:p>
            <a:pPr algn="ctr">
              <a:buFont typeface="Arial" charset="0"/>
              <a:buNone/>
            </a:pPr>
            <a:r>
              <a:rPr lang="en-US" i="1" dirty="0" smtClean="0">
                <a:ea typeface="ＭＳ Ｐゴシック" pitchFamily="34" charset="-128"/>
              </a:rPr>
              <a:t> </a:t>
            </a:r>
            <a:r>
              <a:rPr lang="en-US" sz="4400" dirty="0" smtClean="0"/>
              <a:t>Unintended Consequences of School-Justice Practices</a:t>
            </a:r>
            <a:endParaRPr lang="en-US" dirty="0" smtClean="0">
              <a:ea typeface="ＭＳ Ｐゴシック" pitchFamily="34" charset="-128"/>
            </a:endParaRPr>
          </a:p>
          <a:p>
            <a:pPr>
              <a:buFont typeface="Arial" charset="0"/>
              <a:buNone/>
            </a:pPr>
            <a:endParaRPr lang="en-US" dirty="0" smtClean="0">
              <a:ea typeface="ＭＳ Ｐゴシック" pitchFamily="34" charset="-128"/>
            </a:endParaRPr>
          </a:p>
        </p:txBody>
      </p:sp>
      <p:pic>
        <p:nvPicPr>
          <p:cNvPr id="2051" name="Picture 3" descr="Logo-BIG.jpg"/>
          <p:cNvPicPr>
            <a:picLocks noChangeAspect="1"/>
          </p:cNvPicPr>
          <p:nvPr/>
        </p:nvPicPr>
        <p:blipFill>
          <a:blip r:embed="rId3" cstate="print"/>
          <a:srcRect/>
          <a:stretch>
            <a:fillRect/>
          </a:stretch>
        </p:blipFill>
        <p:spPr bwMode="auto">
          <a:xfrm>
            <a:off x="2514600" y="990600"/>
            <a:ext cx="426720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http://upload.wikimedia.org/wikipedia/commons/thumb/a/a4/Socrates_Louvre.jpg/200px-Socrates_Louvre.jpg"/>
          <p:cNvPicPr>
            <a:picLocks noGrp="1" noChangeAspect="1" noChangeArrowheads="1"/>
          </p:cNvPicPr>
          <p:nvPr>
            <p:ph idx="1"/>
          </p:nvPr>
        </p:nvPicPr>
        <p:blipFill>
          <a:blip r:embed="rId2" cstate="print"/>
          <a:srcRect/>
          <a:stretch>
            <a:fillRect/>
          </a:stretch>
        </p:blipFill>
        <p:spPr>
          <a:xfrm>
            <a:off x="4953000" y="2057400"/>
            <a:ext cx="2540000" cy="3390900"/>
          </a:xfrm>
          <a:noFill/>
        </p:spPr>
      </p:pic>
      <p:pic>
        <p:nvPicPr>
          <p:cNvPr id="19460" name="Picture 4" descr="http://blogs.bet.com/entertainment/spotlight/bet-blog/assets/2011/02/method_man.jpg"/>
          <p:cNvPicPr>
            <a:picLocks noChangeAspect="1" noChangeArrowheads="1"/>
          </p:cNvPicPr>
          <p:nvPr/>
        </p:nvPicPr>
        <p:blipFill>
          <a:blip r:embed="rId3" cstate="print"/>
          <a:srcRect/>
          <a:stretch>
            <a:fillRect/>
          </a:stretch>
        </p:blipFill>
        <p:spPr bwMode="auto">
          <a:xfrm>
            <a:off x="1447800" y="2133600"/>
            <a:ext cx="3200400" cy="3200400"/>
          </a:xfrm>
          <a:prstGeom prst="rect">
            <a:avLst/>
          </a:prstGeom>
          <a:noFill/>
          <a:ln w="9525">
            <a:noFill/>
            <a:miter lim="800000"/>
            <a:headEnd/>
            <a:tailEnd/>
          </a:ln>
        </p:spPr>
      </p:pic>
      <p:pic>
        <p:nvPicPr>
          <p:cNvPr id="19461" name="Picture 7" descr="logo-for-powerpoint.JPG"/>
          <p:cNvPicPr>
            <a:picLocks noChangeAspect="1"/>
          </p:cNvPicPr>
          <p:nvPr/>
        </p:nvPicPr>
        <p:blipFill>
          <a:blip r:embed="rId4"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914400"/>
            <a:ext cx="8382000" cy="5715000"/>
          </a:xfrm>
        </p:spPr>
        <p:txBody>
          <a:bodyPr/>
          <a:lstStyle/>
          <a:p>
            <a:pPr>
              <a:buFont typeface="Arial" charset="0"/>
              <a:buNone/>
            </a:pPr>
            <a:r>
              <a:rPr lang="en-US" smtClean="0">
                <a:ea typeface="ＭＳ Ｐゴシック" pitchFamily="34" charset="-128"/>
              </a:rPr>
              <a:t>  “If due process values are to be preserved in the bureaucratic state of the late 20</a:t>
            </a:r>
            <a:r>
              <a:rPr lang="en-US" baseline="30000" smtClean="0">
                <a:ea typeface="ＭＳ Ｐゴシック" pitchFamily="34" charset="-128"/>
              </a:rPr>
              <a:t>th</a:t>
            </a:r>
            <a:r>
              <a:rPr lang="en-US" smtClean="0">
                <a:ea typeface="ＭＳ Ｐゴシック" pitchFamily="34" charset="-128"/>
              </a:rPr>
              <a:t> century, it may be essential that officials possess passion, the passion that puts them in touch with the dreams and disappointments of those with whom they deal, the passion that understands the pulse of life beneath the official version of events.” </a:t>
            </a:r>
          </a:p>
          <a:p>
            <a:pPr>
              <a:buFont typeface="Arial" charset="0"/>
              <a:buNone/>
            </a:pPr>
            <a:r>
              <a:rPr lang="en-US" smtClean="0">
                <a:ea typeface="ＭＳ Ｐゴシック" pitchFamily="34" charset="-128"/>
              </a:rPr>
              <a:t>	   		</a:t>
            </a:r>
            <a:r>
              <a:rPr lang="en-US" sz="2400" smtClean="0">
                <a:ea typeface="ＭＳ Ｐゴシック" pitchFamily="34" charset="-128"/>
              </a:rPr>
              <a:t>-Supreme Court Justice William J. Brennan Jr.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382000" cy="5867400"/>
          </a:xfrm>
        </p:spPr>
        <p:txBody>
          <a:bodyPr>
            <a:normAutofit/>
          </a:bodyPr>
          <a:lstStyle/>
          <a:p>
            <a:r>
              <a:rPr lang="en-US" dirty="0" smtClean="0"/>
              <a:t>“Most school arrests were for minor, typical adolescent misbehavior that would not have resulted in arrest in a different school setting.”</a:t>
            </a:r>
            <a:br>
              <a:rPr lang="en-US" dirty="0" smtClean="0"/>
            </a:br>
            <a:endParaRPr lang="en-US" sz="1600" dirty="0" smtClean="0"/>
          </a:p>
          <a:p>
            <a:r>
              <a:rPr lang="en-US" dirty="0" smtClean="0"/>
              <a:t>“Students as young as 11 years old were arrested, while arrests most frequent among 16- and 17-year-olds for school-based incidents.”</a:t>
            </a:r>
          </a:p>
          <a:p>
            <a:pPr algn="r">
              <a:buNone/>
            </a:pPr>
            <a:endParaRPr lang="en-US" sz="1800" dirty="0" smtClean="0"/>
          </a:p>
          <a:p>
            <a:pPr algn="r">
              <a:buNone/>
            </a:pPr>
            <a:r>
              <a:rPr lang="en-US" sz="1800" dirty="0" smtClean="0"/>
              <a:t>Keeping Kids in School and Out of Court</a:t>
            </a:r>
            <a:br>
              <a:rPr lang="en-US" sz="1800" dirty="0" smtClean="0"/>
            </a:br>
            <a:r>
              <a:rPr lang="en-US" sz="1800" dirty="0" smtClean="0"/>
              <a:t>Report and Recommendations</a:t>
            </a:r>
            <a:br>
              <a:rPr lang="en-US" sz="1800" dirty="0" smtClean="0"/>
            </a:br>
            <a:r>
              <a:rPr lang="en-US" sz="1800" dirty="0" smtClean="0"/>
              <a:t>New York City School-Justice Partnership Task Force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i="1" smtClean="0">
                <a:ea typeface="ＭＳ Ｐゴシック" pitchFamily="34" charset="-128"/>
              </a:rPr>
              <a:t>Three Laws</a:t>
            </a:r>
            <a:endParaRPr lang="en-US" smtClean="0">
              <a:ea typeface="ＭＳ Ｐゴシック" pitchFamily="34" charset="-128"/>
            </a:endParaRPr>
          </a:p>
        </p:txBody>
      </p:sp>
      <p:sp>
        <p:nvSpPr>
          <p:cNvPr id="10243" name="Content Placeholder 2"/>
          <p:cNvSpPr>
            <a:spLocks noGrp="1"/>
          </p:cNvSpPr>
          <p:nvPr>
            <p:ph idx="1"/>
          </p:nvPr>
        </p:nvSpPr>
        <p:spPr/>
        <p:txBody>
          <a:bodyPr/>
          <a:lstStyle/>
          <a:p>
            <a:pPr marL="742950" indent="-742950">
              <a:buFont typeface="Arial" charset="0"/>
              <a:buAutoNum type="arabicPeriod"/>
              <a:defRPr/>
            </a:pPr>
            <a:r>
              <a:rPr lang="en-US" sz="4200" i="1" dirty="0" smtClean="0">
                <a:ea typeface="ＭＳ Ｐゴシック" pitchFamily="34" charset="-128"/>
              </a:rPr>
              <a:t>Age of Criminal Responsibility</a:t>
            </a:r>
          </a:p>
          <a:p>
            <a:pPr marL="742950" indent="-742950">
              <a:buFont typeface="Arial" charset="0"/>
              <a:buAutoNum type="arabicPeriod"/>
              <a:defRPr/>
            </a:pPr>
            <a:r>
              <a:rPr lang="en-US" sz="4200" i="1" dirty="0" smtClean="0">
                <a:ea typeface="ＭＳ Ｐゴシック" pitchFamily="34" charset="-128"/>
              </a:rPr>
              <a:t>The Juvenile Offender Law</a:t>
            </a:r>
          </a:p>
          <a:p>
            <a:pPr marL="742950" indent="-742950">
              <a:buFont typeface="Arial" charset="0"/>
              <a:buAutoNum type="arabicPeriod"/>
              <a:defRPr/>
            </a:pPr>
            <a:r>
              <a:rPr lang="en-US" sz="4200" i="1" dirty="0" smtClean="0">
                <a:ea typeface="ＭＳ Ｐゴシック" pitchFamily="34" charset="-128"/>
              </a:rPr>
              <a:t>Youthful Offender Law</a:t>
            </a:r>
          </a:p>
          <a:p>
            <a:pPr algn="ctr">
              <a:buFont typeface="Arial" charset="0"/>
              <a:buNone/>
              <a:defRPr/>
            </a:pPr>
            <a:endParaRPr lang="en-US" sz="4200" i="1" dirty="0" smtClean="0">
              <a:ea typeface="ＭＳ Ｐゴシック" pitchFamily="34" charset="-128"/>
            </a:endParaRPr>
          </a:p>
        </p:txBody>
      </p:sp>
      <p:pic>
        <p:nvPicPr>
          <p:cNvPr id="3076" name="Picture 7" descr="logo-for-powerpoint.JPG"/>
          <p:cNvPicPr>
            <a:picLocks noChangeAspect="1"/>
          </p:cNvPicPr>
          <p:nvPr/>
        </p:nvPicPr>
        <p:blipFill>
          <a:blip r:embed="rId2"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Penal Law Section 30 establishes sixteen as the general age of criminal responsibility. </a:t>
            </a:r>
          </a:p>
        </p:txBody>
      </p:sp>
      <p:pic>
        <p:nvPicPr>
          <p:cNvPr id="14339" name="Content Placeholder 4" descr="map.jpg"/>
          <p:cNvPicPr>
            <a:picLocks noGrp="1" noChangeAspect="1"/>
          </p:cNvPicPr>
          <p:nvPr>
            <p:ph idx="1"/>
          </p:nvPr>
        </p:nvPicPr>
        <p:blipFill>
          <a:blip r:embed="rId2" cstate="print"/>
          <a:srcRect/>
          <a:stretch>
            <a:fillRect/>
          </a:stretch>
        </p:blipFill>
        <p:spPr>
          <a:xfrm>
            <a:off x="2273300" y="3048000"/>
            <a:ext cx="4749800" cy="3078163"/>
          </a:xfrm>
          <a:noFill/>
        </p:spPr>
      </p:pic>
      <p:pic>
        <p:nvPicPr>
          <p:cNvPr id="14340" name="Picture 7" descr="logo-for-powerpoint.JPG"/>
          <p:cNvPicPr>
            <a:picLocks noChangeAspect="1"/>
          </p:cNvPicPr>
          <p:nvPr/>
        </p:nvPicPr>
        <p:blipFill>
          <a:blip r:embed="rId3"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1143000"/>
          </a:xfrm>
        </p:spPr>
        <p:txBody>
          <a:bodyPr/>
          <a:lstStyle/>
          <a:p>
            <a:r>
              <a:rPr lang="en-US" smtClean="0">
                <a:ea typeface="ＭＳ Ｐゴシック" pitchFamily="34" charset="-128"/>
              </a:rPr>
              <a:t>Youthful Offender Treatment</a:t>
            </a:r>
          </a:p>
        </p:txBody>
      </p:sp>
      <p:sp>
        <p:nvSpPr>
          <p:cNvPr id="15363" name="Content Placeholder 2"/>
          <p:cNvSpPr>
            <a:spLocks noGrp="1"/>
          </p:cNvSpPr>
          <p:nvPr>
            <p:ph idx="1"/>
          </p:nvPr>
        </p:nvSpPr>
        <p:spPr/>
        <p:txBody>
          <a:bodyPr/>
          <a:lstStyle/>
          <a:p>
            <a:pPr>
              <a:buFont typeface="Arial" charset="0"/>
              <a:buNone/>
            </a:pPr>
            <a:r>
              <a:rPr lang="en-US" b="1" smtClean="0">
                <a:ea typeface="ＭＳ Ｐゴシック" pitchFamily="34" charset="-128"/>
              </a:rPr>
              <a:t>Criminal Procedure Law Section 720.20(1)(a):</a:t>
            </a:r>
            <a:r>
              <a:rPr lang="en-US" smtClean="0">
                <a:ea typeface="ＭＳ Ｐゴシック" pitchFamily="34" charset="-128"/>
              </a:rPr>
              <a:t/>
            </a:r>
            <a:br>
              <a:rPr lang="en-US" smtClean="0">
                <a:ea typeface="ＭＳ Ｐゴシック" pitchFamily="34" charset="-128"/>
              </a:rPr>
            </a:br>
            <a:r>
              <a:rPr lang="en-US" smtClean="0">
                <a:ea typeface="ＭＳ Ｐゴシック" pitchFamily="34" charset="-128"/>
              </a:rPr>
              <a:t>“If in the opinion of the court the interest of justice would be served by relieving the eligible youth from the onus of a criminal record and by not imposing an indeterminate term of imprisonment of more than four years, the court may, in its discretion, find the eligible youth is a youthful offender.” </a:t>
            </a:r>
          </a:p>
          <a:p>
            <a:endParaRPr lang="en-US" smtClean="0">
              <a:ea typeface="ＭＳ Ｐゴシック" pitchFamily="34" charset="-128"/>
            </a:endParaRPr>
          </a:p>
          <a:p>
            <a:pPr lvl="1"/>
            <a:endParaRPr lang="en-US" smtClean="0">
              <a:ea typeface="ＭＳ Ｐゴシック" pitchFamily="34" charset="-128"/>
            </a:endParaRPr>
          </a:p>
        </p:txBody>
      </p:sp>
      <p:pic>
        <p:nvPicPr>
          <p:cNvPr id="15364" name="Picture 7" descr="logo-for-powerpoint.JPG"/>
          <p:cNvPicPr>
            <a:picLocks noChangeAspect="1"/>
          </p:cNvPicPr>
          <p:nvPr/>
        </p:nvPicPr>
        <p:blipFill>
          <a:blip r:embed="rId2"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a:buFont typeface="Arial" charset="0"/>
              <a:buNone/>
            </a:pPr>
            <a:r>
              <a:rPr lang="en-US" smtClean="0">
                <a:ea typeface="ＭＳ Ｐゴシック" pitchFamily="34" charset="-128"/>
              </a:rPr>
              <a:t>    “From a moral standpoint it would be misguided to equate the failings of a minor with those of an adult, for a greater possibility exists that a minor’s character deficiencies will be reformed.” </a:t>
            </a:r>
          </a:p>
          <a:p>
            <a:pPr>
              <a:buFont typeface="Arial" charset="0"/>
              <a:buNone/>
            </a:pPr>
            <a:r>
              <a:rPr lang="en-US" smtClean="0">
                <a:ea typeface="ＭＳ Ｐゴシック" pitchFamily="34" charset="-128"/>
              </a:rPr>
              <a:t>					</a:t>
            </a:r>
          </a:p>
          <a:p>
            <a:pPr>
              <a:buFont typeface="Arial" charset="0"/>
              <a:buNone/>
            </a:pPr>
            <a:r>
              <a:rPr lang="en-US" smtClean="0">
                <a:ea typeface="ＭＳ Ｐゴシック" pitchFamily="34" charset="-128"/>
              </a:rPr>
              <a:t>			</a:t>
            </a:r>
            <a:r>
              <a:rPr lang="en-US" i="1" smtClean="0">
                <a:ea typeface="ＭＳ Ｐゴシック" pitchFamily="34" charset="-128"/>
              </a:rPr>
              <a:t>Ropers v. Simmons 543 U.S. 			551 U.S. 551(2005) </a:t>
            </a:r>
          </a:p>
        </p:txBody>
      </p:sp>
      <p:pic>
        <p:nvPicPr>
          <p:cNvPr id="11268" name="Picture 4" descr="logo-for-powerpoint.JPG"/>
          <p:cNvPicPr>
            <a:picLocks noChangeAspect="1"/>
          </p:cNvPicPr>
          <p:nvPr/>
        </p:nvPicPr>
        <p:blipFill>
          <a:blip r:embed="rId2"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dirty="0" smtClean="0">
                <a:ea typeface="ＭＳ Ｐゴシック" pitchFamily="34" charset="-128"/>
              </a:rPr>
              <a:t>Adolescent Sentencing Policy</a:t>
            </a:r>
          </a:p>
        </p:txBody>
      </p:sp>
      <p:sp>
        <p:nvSpPr>
          <p:cNvPr id="13315" name="Content Placeholder 2"/>
          <p:cNvSpPr>
            <a:spLocks noGrp="1"/>
          </p:cNvSpPr>
          <p:nvPr>
            <p:ph idx="1"/>
          </p:nvPr>
        </p:nvSpPr>
        <p:spPr/>
        <p:txBody>
          <a:bodyPr>
            <a:normAutofit lnSpcReduction="10000"/>
          </a:bodyPr>
          <a:lstStyle/>
          <a:p>
            <a:pPr>
              <a:buFont typeface="Arial" charset="0"/>
              <a:buNone/>
            </a:pPr>
            <a:r>
              <a:rPr lang="en-US" dirty="0" smtClean="0">
                <a:ea typeface="ＭＳ Ｐゴシック" pitchFamily="34" charset="-128"/>
              </a:rPr>
              <a:t>  </a:t>
            </a:r>
          </a:p>
          <a:p>
            <a:pPr>
              <a:buFont typeface="Arial" charset="0"/>
              <a:buNone/>
            </a:pPr>
            <a:r>
              <a:rPr lang="en-US" dirty="0" smtClean="0">
                <a:ea typeface="ＭＳ Ｐゴシック" pitchFamily="34" charset="-128"/>
              </a:rPr>
              <a:t>  “The principal objective of policy in the adjudication and sentencing of minors is to avoid damaging the young person’s development into an adulthood of full potential and free choice.  Thus, the label for this type of policy is ‘room to reform.’”</a:t>
            </a:r>
          </a:p>
          <a:p>
            <a:pPr lvl="2">
              <a:buFont typeface="Arial" charset="0"/>
              <a:buNone/>
            </a:pPr>
            <a:r>
              <a:rPr lang="en-US" dirty="0" smtClean="0">
                <a:ea typeface="ＭＳ Ｐゴシック" pitchFamily="34" charset="-128"/>
              </a:rPr>
              <a:t>			</a:t>
            </a:r>
          </a:p>
          <a:p>
            <a:pPr lvl="2">
              <a:buFont typeface="Arial" charset="0"/>
              <a:buNone/>
            </a:pPr>
            <a:r>
              <a:rPr lang="en-US" dirty="0" smtClean="0">
                <a:ea typeface="ＭＳ Ｐゴシック" pitchFamily="34" charset="-128"/>
              </a:rPr>
              <a:t>					</a:t>
            </a:r>
            <a:r>
              <a:rPr lang="en-US" sz="3200" dirty="0" smtClean="0">
                <a:ea typeface="ＭＳ Ｐゴシック" pitchFamily="34" charset="-128"/>
              </a:rPr>
              <a:t>Frank </a:t>
            </a:r>
            <a:r>
              <a:rPr lang="en-US" sz="3200" dirty="0" err="1" smtClean="0">
                <a:ea typeface="ＭＳ Ｐゴシック" pitchFamily="34" charset="-128"/>
              </a:rPr>
              <a:t>Zimring</a:t>
            </a:r>
            <a:endParaRPr lang="en-US" sz="3200" dirty="0" smtClean="0">
              <a:ea typeface="ＭＳ Ｐゴシック" pitchFamily="34" charset="-128"/>
            </a:endParaRPr>
          </a:p>
        </p:txBody>
      </p:sp>
      <p:pic>
        <p:nvPicPr>
          <p:cNvPr id="13316" name="Picture 3" descr="logo-for-powerpoint.JPG"/>
          <p:cNvPicPr>
            <a:picLocks noChangeAspect="1"/>
          </p:cNvPicPr>
          <p:nvPr/>
        </p:nvPicPr>
        <p:blipFill>
          <a:blip r:embed="rId2"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5800"/>
            <a:ext cx="8229600" cy="1143000"/>
          </a:xfrm>
        </p:spPr>
        <p:txBody>
          <a:bodyPr/>
          <a:lstStyle/>
          <a:p>
            <a:r>
              <a:rPr lang="en-US" sz="3000" smtClean="0">
                <a:ea typeface="ＭＳ Ｐゴシック" pitchFamily="34" charset="-128"/>
              </a:rPr>
              <a:t>Judicial Responsibility/The Role of the Judge Resolving Cases Involving Adolescents</a:t>
            </a:r>
          </a:p>
        </p:txBody>
      </p:sp>
      <p:sp>
        <p:nvSpPr>
          <p:cNvPr id="17411" name="Content Placeholder 2"/>
          <p:cNvSpPr>
            <a:spLocks noGrp="1"/>
          </p:cNvSpPr>
          <p:nvPr>
            <p:ph idx="1"/>
          </p:nvPr>
        </p:nvSpPr>
        <p:spPr>
          <a:xfrm>
            <a:off x="457200" y="1828800"/>
            <a:ext cx="8229600" cy="4525963"/>
          </a:xfrm>
        </p:spPr>
        <p:txBody>
          <a:bodyPr/>
          <a:lstStyle/>
          <a:p>
            <a:pPr>
              <a:buFont typeface="Arial" charset="0"/>
              <a:buNone/>
            </a:pPr>
            <a:r>
              <a:rPr lang="en-US" sz="2800" dirty="0" smtClean="0">
                <a:ea typeface="ＭＳ Ｐゴシック" pitchFamily="34" charset="-128"/>
              </a:rPr>
              <a:t>   “</a:t>
            </a:r>
            <a:r>
              <a:rPr lang="en-US" sz="2400" dirty="0" smtClean="0">
                <a:ea typeface="ＭＳ Ｐゴシック" pitchFamily="34" charset="-128"/>
              </a:rPr>
              <a:t>In these new courts, judges are active participants in a problem-solving process…. What's so different about this approach? </a:t>
            </a:r>
          </a:p>
          <a:p>
            <a:pPr>
              <a:buFont typeface="Arial" charset="0"/>
              <a:buNone/>
            </a:pPr>
            <a:r>
              <a:rPr lang="en-US" sz="2400" dirty="0" smtClean="0">
                <a:ea typeface="ＭＳ Ｐゴシック" pitchFamily="34" charset="-128"/>
              </a:rPr>
              <a:t>	First is the court's belief that we can and should play a role in trying to solve the problems that are fueling our caseloads. </a:t>
            </a:r>
          </a:p>
          <a:p>
            <a:pPr>
              <a:buFont typeface="Arial" charset="0"/>
              <a:buNone/>
            </a:pPr>
            <a:r>
              <a:rPr lang="en-US" sz="2400" dirty="0" smtClean="0">
                <a:ea typeface="ＭＳ Ｐゴシック" pitchFamily="34" charset="-128"/>
              </a:rPr>
              <a:t>	Second is the belief that outcomes--not just process and precedents--matter…. </a:t>
            </a:r>
          </a:p>
          <a:p>
            <a:pPr>
              <a:buFont typeface="Arial" charset="0"/>
              <a:buNone/>
            </a:pPr>
            <a:r>
              <a:rPr lang="en-US" sz="2400" dirty="0" smtClean="0">
                <a:ea typeface="ＭＳ Ｐゴシック" pitchFamily="34" charset="-128"/>
              </a:rPr>
              <a:t>	Third is the recognition that courts' coercive powers can change people's behavior….”</a:t>
            </a:r>
            <a:endParaRPr lang="en-US" sz="2800" dirty="0" smtClean="0">
              <a:ea typeface="ＭＳ Ｐゴシック" pitchFamily="34" charset="-128"/>
            </a:endParaRPr>
          </a:p>
          <a:p>
            <a:pPr>
              <a:buFont typeface="Arial" charset="0"/>
              <a:buNone/>
            </a:pPr>
            <a:r>
              <a:rPr lang="en-US" sz="2800" dirty="0" smtClean="0">
                <a:ea typeface="ＭＳ Ｐゴシック" pitchFamily="34" charset="-128"/>
              </a:rPr>
              <a:t>					Chief Judge Judith Kaye (Ret.)</a:t>
            </a:r>
          </a:p>
          <a:p>
            <a:pPr>
              <a:buFont typeface="Arial" charset="0"/>
              <a:buNone/>
            </a:pPr>
            <a:endParaRPr lang="en-US" sz="2800" dirty="0" smtClean="0">
              <a:ea typeface="ＭＳ Ｐゴシック" pitchFamily="34" charset="-128"/>
            </a:endParaRPr>
          </a:p>
        </p:txBody>
      </p:sp>
      <p:pic>
        <p:nvPicPr>
          <p:cNvPr id="17412" name="Picture 7" descr="logo-for-powerpoint.JPG"/>
          <p:cNvPicPr>
            <a:picLocks noChangeAspect="1"/>
          </p:cNvPicPr>
          <p:nvPr/>
        </p:nvPicPr>
        <p:blipFill>
          <a:blip r:embed="rId2"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ea typeface="ＭＳ Ｐゴシック" pitchFamily="34" charset="-128"/>
              </a:rPr>
              <a:t>Key Principles in the Adjudication of Cases Involving Adolescents</a:t>
            </a:r>
          </a:p>
        </p:txBody>
      </p:sp>
      <p:sp>
        <p:nvSpPr>
          <p:cNvPr id="12291" name="Content Placeholder 2"/>
          <p:cNvSpPr>
            <a:spLocks noGrp="1"/>
          </p:cNvSpPr>
          <p:nvPr>
            <p:ph idx="1"/>
          </p:nvPr>
        </p:nvSpPr>
        <p:spPr/>
        <p:txBody>
          <a:bodyPr/>
          <a:lstStyle/>
          <a:p>
            <a:r>
              <a:rPr lang="en-US" sz="2800" smtClean="0">
                <a:ea typeface="ＭＳ Ｐゴシック" pitchFamily="34" charset="-128"/>
              </a:rPr>
              <a:t>Cultivate the ability to engage with young people</a:t>
            </a:r>
          </a:p>
          <a:p>
            <a:r>
              <a:rPr lang="en-US" sz="2800" smtClean="0">
                <a:ea typeface="ＭＳ Ｐゴシック" pitchFamily="34" charset="-128"/>
              </a:rPr>
              <a:t>Recognize and integrate the malleability and resiliency of adolescents in dispositional recommendations. </a:t>
            </a:r>
          </a:p>
          <a:p>
            <a:r>
              <a:rPr lang="en-US" sz="2800" smtClean="0">
                <a:ea typeface="ＭＳ Ｐゴシック" pitchFamily="34" charset="-128"/>
              </a:rPr>
              <a:t>Cultivate a reintegrative/restorative approach to dispositions</a:t>
            </a:r>
          </a:p>
          <a:p>
            <a:r>
              <a:rPr lang="en-US" sz="2800" smtClean="0">
                <a:ea typeface="ＭＳ Ｐゴシック" pitchFamily="34" charset="-128"/>
              </a:rPr>
              <a:t>Cultivate a recognition of the redemptive quality of children. </a:t>
            </a:r>
          </a:p>
          <a:p>
            <a:r>
              <a:rPr lang="en-US" sz="2800" smtClean="0">
                <a:ea typeface="ＭＳ Ｐゴシック" pitchFamily="34" charset="-128"/>
              </a:rPr>
              <a:t>Cultivate the right attitude </a:t>
            </a:r>
          </a:p>
          <a:p>
            <a:pPr>
              <a:buFont typeface="Arial" charset="0"/>
              <a:buNone/>
            </a:pPr>
            <a:endParaRPr lang="en-US" b="1" smtClean="0">
              <a:ea typeface="ＭＳ Ｐゴシック" pitchFamily="34" charset="-128"/>
            </a:endParaRPr>
          </a:p>
          <a:p>
            <a:endParaRPr lang="en-US" smtClean="0">
              <a:ea typeface="ＭＳ Ｐゴシック" pitchFamily="34" charset="-128"/>
            </a:endParaRPr>
          </a:p>
        </p:txBody>
      </p:sp>
      <p:pic>
        <p:nvPicPr>
          <p:cNvPr id="12292" name="Picture 7" descr="logo-for-powerpoint.JPG"/>
          <p:cNvPicPr>
            <a:picLocks noChangeAspect="1"/>
          </p:cNvPicPr>
          <p:nvPr/>
        </p:nvPicPr>
        <p:blipFill>
          <a:blip r:embed="rId2" cstate="print"/>
          <a:srcRect/>
          <a:stretch>
            <a:fillRect/>
          </a:stretch>
        </p:blipFill>
        <p:spPr bwMode="auto">
          <a:xfrm>
            <a:off x="7978775" y="6172200"/>
            <a:ext cx="1165225"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5604</TotalTime>
  <Words>291</Words>
  <Application>Microsoft Office PowerPoint</Application>
  <PresentationFormat>On-screen Show (4:3)</PresentationFormat>
  <Paragraphs>38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Three Laws</vt:lpstr>
      <vt:lpstr>  Penal Law Section 30 establishes sixteen as the general age of criminal responsibility. </vt:lpstr>
      <vt:lpstr>Youthful Offender Treatment</vt:lpstr>
      <vt:lpstr>PowerPoint Presentation</vt:lpstr>
      <vt:lpstr>Adolescent Sentencing Policy</vt:lpstr>
      <vt:lpstr>Judicial Responsibility/The Role of the Judge Resolving Cases Involving Adolescents</vt:lpstr>
      <vt:lpstr>Key Principles in the Adjudication of Cases Involving Adolescents</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JeffreyZ</dc:creator>
  <cp:lastModifiedBy>Toni Lang</cp:lastModifiedBy>
  <cp:revision>4</cp:revision>
  <dcterms:created xsi:type="dcterms:W3CDTF">2013-10-22T20:15:48Z</dcterms:created>
  <dcterms:modified xsi:type="dcterms:W3CDTF">2013-11-01T17:22:45Z</dcterms:modified>
</cp:coreProperties>
</file>