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1"/>
  </p:notesMasterIdLst>
  <p:sldIdLst>
    <p:sldId id="256" r:id="rId2"/>
    <p:sldId id="300" r:id="rId3"/>
    <p:sldId id="301" r:id="rId4"/>
    <p:sldId id="322" r:id="rId5"/>
    <p:sldId id="323" r:id="rId6"/>
    <p:sldId id="324" r:id="rId7"/>
    <p:sldId id="319" r:id="rId8"/>
    <p:sldId id="321" r:id="rId9"/>
    <p:sldId id="32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AD9167"/>
    <a:srgbClr val="506E94"/>
    <a:srgbClr val="D7D7D8"/>
    <a:srgbClr val="B69C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88" autoAdjust="0"/>
    <p:restoredTop sz="93606" autoAdjust="0"/>
  </p:normalViewPr>
  <p:slideViewPr>
    <p:cSldViewPr>
      <p:cViewPr>
        <p:scale>
          <a:sx n="90" d="100"/>
          <a:sy n="90"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EDBB3-487B-40C7-963A-A93BC93A94AC}" type="doc">
      <dgm:prSet loTypeId="urn:diagrams.loki3.com/BracketList+Icon" loCatId="list" qsTypeId="urn:microsoft.com/office/officeart/2005/8/quickstyle/simple1" qsCatId="simple" csTypeId="urn:microsoft.com/office/officeart/2005/8/colors/colorful1#1" csCatId="colorful" phldr="1"/>
      <dgm:spPr/>
      <dgm:t>
        <a:bodyPr/>
        <a:lstStyle/>
        <a:p>
          <a:endParaRPr lang="en-US"/>
        </a:p>
      </dgm:t>
    </dgm:pt>
    <dgm:pt modelId="{183F8216-AC76-4D16-8AC1-A8858A11CC95}">
      <dgm:prSet phldrT="[Text]" custT="1"/>
      <dgm:spPr/>
      <dgm:t>
        <a:bodyPr/>
        <a:lstStyle/>
        <a:p>
          <a:r>
            <a:rPr lang="en-US" sz="1800" dirty="0" smtClean="0"/>
            <a:t>Establish Positive School Climate</a:t>
          </a:r>
          <a:endParaRPr lang="en-US" sz="1800" dirty="0"/>
        </a:p>
      </dgm:t>
    </dgm:pt>
    <dgm:pt modelId="{B264652E-0CF7-41BB-99CC-74B092DD2479}" type="parTrans" cxnId="{42DC0706-4565-4EA0-B104-5E384CF6B3FB}">
      <dgm:prSet/>
      <dgm:spPr/>
      <dgm:t>
        <a:bodyPr/>
        <a:lstStyle/>
        <a:p>
          <a:endParaRPr lang="en-US" sz="1800"/>
        </a:p>
      </dgm:t>
    </dgm:pt>
    <dgm:pt modelId="{34E36C19-D553-4774-98CC-773F319660AB}" type="sibTrans" cxnId="{42DC0706-4565-4EA0-B104-5E384CF6B3FB}">
      <dgm:prSet/>
      <dgm:spPr/>
      <dgm:t>
        <a:bodyPr/>
        <a:lstStyle/>
        <a:p>
          <a:endParaRPr lang="en-US" sz="1800"/>
        </a:p>
      </dgm:t>
    </dgm:pt>
    <dgm:pt modelId="{406EF4B5-3BA6-4A00-92B0-4EF80917FC20}">
      <dgm:prSet phldrT="[Text]" custT="1"/>
      <dgm:spPr/>
      <dgm:t>
        <a:bodyPr/>
        <a:lstStyle/>
        <a:p>
          <a:r>
            <a:rPr lang="en-US" sz="1800" dirty="0" smtClean="0"/>
            <a:t>Create positive physical environments</a:t>
          </a:r>
          <a:endParaRPr lang="en-US" sz="1800" dirty="0"/>
        </a:p>
      </dgm:t>
    </dgm:pt>
    <dgm:pt modelId="{7FAED023-0CA7-4894-89B5-BDEE4E6FBD26}" type="parTrans" cxnId="{733F6A24-FC85-4E64-A696-4BB826B2B18F}">
      <dgm:prSet/>
      <dgm:spPr/>
      <dgm:t>
        <a:bodyPr/>
        <a:lstStyle/>
        <a:p>
          <a:endParaRPr lang="en-US" sz="1800"/>
        </a:p>
      </dgm:t>
    </dgm:pt>
    <dgm:pt modelId="{9C386B84-32CD-449F-AFCB-5A01EA84B1FA}" type="sibTrans" cxnId="{733F6A24-FC85-4E64-A696-4BB826B2B18F}">
      <dgm:prSet/>
      <dgm:spPr/>
      <dgm:t>
        <a:bodyPr/>
        <a:lstStyle/>
        <a:p>
          <a:endParaRPr lang="en-US" sz="1800"/>
        </a:p>
      </dgm:t>
    </dgm:pt>
    <dgm:pt modelId="{166263E9-F21C-4DDD-B3E1-79EFA86FEE9B}">
      <dgm:prSet phldrT="[Text]" custT="1"/>
      <dgm:spPr/>
      <dgm:t>
        <a:bodyPr/>
        <a:lstStyle/>
        <a:p>
          <a:r>
            <a:rPr lang="en-US" sz="1800" dirty="0" smtClean="0"/>
            <a:t>Adopt a Positive Approach to Discipline</a:t>
          </a:r>
          <a:endParaRPr lang="en-US" sz="1800" dirty="0"/>
        </a:p>
      </dgm:t>
    </dgm:pt>
    <dgm:pt modelId="{40C02E02-B3A8-4CC5-9E86-1A538F4A24C6}" type="parTrans" cxnId="{F629A2AD-7EF4-41F4-8631-F76B10F5D837}">
      <dgm:prSet/>
      <dgm:spPr/>
      <dgm:t>
        <a:bodyPr/>
        <a:lstStyle/>
        <a:p>
          <a:endParaRPr lang="en-US" sz="1800"/>
        </a:p>
      </dgm:t>
    </dgm:pt>
    <dgm:pt modelId="{37B038EF-D9B5-4201-941B-BE8EFF45E2CB}" type="sibTrans" cxnId="{F629A2AD-7EF4-41F4-8631-F76B10F5D837}">
      <dgm:prSet/>
      <dgm:spPr/>
      <dgm:t>
        <a:bodyPr/>
        <a:lstStyle/>
        <a:p>
          <a:endParaRPr lang="en-US" sz="1800"/>
        </a:p>
      </dgm:t>
    </dgm:pt>
    <dgm:pt modelId="{1AB16225-027C-488F-83B3-C5D3BB81FDDB}">
      <dgm:prSet phldrT="[Text]" custT="1"/>
      <dgm:spPr/>
      <dgm:t>
        <a:bodyPr/>
        <a:lstStyle/>
        <a:p>
          <a:r>
            <a:rPr lang="en-US" sz="1800" dirty="0" smtClean="0"/>
            <a:t>School-wide Implementation: Restorative Practices &amp; PBIS</a:t>
          </a:r>
          <a:endParaRPr lang="en-US" sz="1800" dirty="0"/>
        </a:p>
      </dgm:t>
    </dgm:pt>
    <dgm:pt modelId="{0F10C10E-027D-4C75-BEFD-7FA94D5FBE1F}" type="parTrans" cxnId="{040EED41-D170-4C90-90B8-AE91DFCAB202}">
      <dgm:prSet/>
      <dgm:spPr/>
      <dgm:t>
        <a:bodyPr/>
        <a:lstStyle/>
        <a:p>
          <a:endParaRPr lang="en-US" sz="1800"/>
        </a:p>
      </dgm:t>
    </dgm:pt>
    <dgm:pt modelId="{4A807845-B8CF-4AC9-B1E5-172F33322ACA}" type="sibTrans" cxnId="{040EED41-D170-4C90-90B8-AE91DFCAB202}">
      <dgm:prSet/>
      <dgm:spPr/>
      <dgm:t>
        <a:bodyPr/>
        <a:lstStyle/>
        <a:p>
          <a:endParaRPr lang="en-US" sz="1800"/>
        </a:p>
      </dgm:t>
    </dgm:pt>
    <dgm:pt modelId="{E1837753-F557-4561-8F27-2439806D978D}">
      <dgm:prSet phldrT="[Text]" custT="1"/>
      <dgm:spPr/>
      <dgm:t>
        <a:bodyPr/>
        <a:lstStyle/>
        <a:p>
          <a:r>
            <a:rPr lang="en-US" sz="1800" dirty="0" smtClean="0"/>
            <a:t>Set clear expectations and graduated levels of interventions</a:t>
          </a:r>
          <a:endParaRPr lang="en-US" sz="1800" dirty="0"/>
        </a:p>
      </dgm:t>
    </dgm:pt>
    <dgm:pt modelId="{E73B985A-BBC8-4FA0-9D19-86FEDA4CA7A2}" type="parTrans" cxnId="{E5BC7606-6A6C-4CFE-AFA5-7F30796999BE}">
      <dgm:prSet/>
      <dgm:spPr/>
      <dgm:t>
        <a:bodyPr/>
        <a:lstStyle/>
        <a:p>
          <a:endParaRPr lang="en-US" sz="1800"/>
        </a:p>
      </dgm:t>
    </dgm:pt>
    <dgm:pt modelId="{CA0A26DB-DD3B-441F-86A1-17DD33BCDB3F}" type="sibTrans" cxnId="{E5BC7606-6A6C-4CFE-AFA5-7F30796999BE}">
      <dgm:prSet/>
      <dgm:spPr/>
      <dgm:t>
        <a:bodyPr/>
        <a:lstStyle/>
        <a:p>
          <a:endParaRPr lang="en-US" sz="1800"/>
        </a:p>
      </dgm:t>
    </dgm:pt>
    <dgm:pt modelId="{39FB1CB4-4F06-460A-A8B5-1E205814FE8A}">
      <dgm:prSet phldrT="[Text]" custT="1"/>
      <dgm:spPr/>
      <dgm:t>
        <a:bodyPr/>
        <a:lstStyle/>
        <a:p>
          <a:r>
            <a:rPr lang="en-US" sz="1800" dirty="0" smtClean="0"/>
            <a:t>District and school-level implementation teams</a:t>
          </a:r>
          <a:endParaRPr lang="en-US" sz="1800" dirty="0"/>
        </a:p>
      </dgm:t>
    </dgm:pt>
    <dgm:pt modelId="{2D40BAF8-7C26-4573-B540-D36E7CD4557F}" type="parTrans" cxnId="{47DE2974-32DA-42B8-A183-D807231A83BC}">
      <dgm:prSet/>
      <dgm:spPr/>
      <dgm:t>
        <a:bodyPr/>
        <a:lstStyle/>
        <a:p>
          <a:endParaRPr lang="en-US" sz="1800"/>
        </a:p>
      </dgm:t>
    </dgm:pt>
    <dgm:pt modelId="{859A7045-6093-401D-9103-8D5C37FAD4B5}" type="sibTrans" cxnId="{47DE2974-32DA-42B8-A183-D807231A83BC}">
      <dgm:prSet/>
      <dgm:spPr/>
      <dgm:t>
        <a:bodyPr/>
        <a:lstStyle/>
        <a:p>
          <a:endParaRPr lang="en-US" sz="1800"/>
        </a:p>
      </dgm:t>
    </dgm:pt>
    <dgm:pt modelId="{694C635D-026C-4635-A3E0-5CC435678ABF}">
      <dgm:prSet phldrT="[Text]" custT="1"/>
      <dgm:spPr/>
      <dgm:t>
        <a:bodyPr/>
        <a:lstStyle/>
        <a:p>
          <a:r>
            <a:rPr lang="en-US" sz="1800" dirty="0" smtClean="0"/>
            <a:t>Build school community</a:t>
          </a:r>
          <a:endParaRPr lang="en-US" sz="1800" dirty="0"/>
        </a:p>
      </dgm:t>
    </dgm:pt>
    <dgm:pt modelId="{893E2DEA-2E2B-4122-B82D-49EFF0B286DC}" type="parTrans" cxnId="{F77AFD56-1004-4222-BA62-96DE4EDF42E1}">
      <dgm:prSet/>
      <dgm:spPr/>
      <dgm:t>
        <a:bodyPr/>
        <a:lstStyle/>
        <a:p>
          <a:endParaRPr lang="en-US"/>
        </a:p>
      </dgm:t>
    </dgm:pt>
    <dgm:pt modelId="{F986A789-F6A4-4707-93F8-90AD46329A5E}" type="sibTrans" cxnId="{F77AFD56-1004-4222-BA62-96DE4EDF42E1}">
      <dgm:prSet/>
      <dgm:spPr/>
      <dgm:t>
        <a:bodyPr/>
        <a:lstStyle/>
        <a:p>
          <a:endParaRPr lang="en-US"/>
        </a:p>
      </dgm:t>
    </dgm:pt>
    <dgm:pt modelId="{030533E1-3961-4A99-887D-1DD98C68EE1B}">
      <dgm:prSet phldrT="[Text]" custT="1"/>
      <dgm:spPr/>
      <dgm:t>
        <a:bodyPr/>
        <a:lstStyle/>
        <a:p>
          <a:r>
            <a:rPr lang="en-US" sz="1800" dirty="0" smtClean="0"/>
            <a:t>Integrate social-emotional learning</a:t>
          </a:r>
          <a:endParaRPr lang="en-US" sz="1800" dirty="0"/>
        </a:p>
      </dgm:t>
    </dgm:pt>
    <dgm:pt modelId="{267BA32E-1123-4952-8215-45FFC6B7E98F}" type="parTrans" cxnId="{D38755F9-BBF6-40CE-99A5-DD9CD23E50AC}">
      <dgm:prSet/>
      <dgm:spPr/>
      <dgm:t>
        <a:bodyPr/>
        <a:lstStyle/>
        <a:p>
          <a:endParaRPr lang="en-US"/>
        </a:p>
      </dgm:t>
    </dgm:pt>
    <dgm:pt modelId="{418BA1EA-4DBB-4CE0-A600-2A40750528F0}" type="sibTrans" cxnId="{D38755F9-BBF6-40CE-99A5-DD9CD23E50AC}">
      <dgm:prSet/>
      <dgm:spPr/>
      <dgm:t>
        <a:bodyPr/>
        <a:lstStyle/>
        <a:p>
          <a:endParaRPr lang="en-US"/>
        </a:p>
      </dgm:t>
    </dgm:pt>
    <dgm:pt modelId="{3CBDA644-EDE6-4D68-B0AF-E54596ED53F2}">
      <dgm:prSet phldrT="[Text]" custT="1"/>
      <dgm:spPr/>
      <dgm:t>
        <a:bodyPr/>
        <a:lstStyle/>
        <a:p>
          <a:r>
            <a:rPr lang="en-US" sz="1800" dirty="0" smtClean="0"/>
            <a:t>Require access to education during removal</a:t>
          </a:r>
          <a:endParaRPr lang="en-US" sz="1800" dirty="0"/>
        </a:p>
      </dgm:t>
    </dgm:pt>
    <dgm:pt modelId="{80614FCE-E1CF-483B-9507-CB7138EE3923}" type="parTrans" cxnId="{C08411EC-2241-4D83-8CF1-E742A01F5AEB}">
      <dgm:prSet/>
      <dgm:spPr/>
      <dgm:t>
        <a:bodyPr/>
        <a:lstStyle/>
        <a:p>
          <a:endParaRPr lang="en-US"/>
        </a:p>
      </dgm:t>
    </dgm:pt>
    <dgm:pt modelId="{F92DCBD7-B4ED-48FD-95C0-2EEF88E4FB98}" type="sibTrans" cxnId="{C08411EC-2241-4D83-8CF1-E742A01F5AEB}">
      <dgm:prSet/>
      <dgm:spPr/>
      <dgm:t>
        <a:bodyPr/>
        <a:lstStyle/>
        <a:p>
          <a:endParaRPr lang="en-US"/>
        </a:p>
      </dgm:t>
    </dgm:pt>
    <dgm:pt modelId="{CA4AA437-141D-44D5-8515-9AD098704249}">
      <dgm:prSet phldrT="[Text]" custT="1"/>
      <dgm:spPr/>
      <dgm:t>
        <a:bodyPr/>
        <a:lstStyle/>
        <a:p>
          <a:r>
            <a:rPr lang="en-US" sz="1800" dirty="0" smtClean="0"/>
            <a:t>Limit exclusion to only the most serious offenses</a:t>
          </a:r>
          <a:endParaRPr lang="en-US" sz="1800" dirty="0"/>
        </a:p>
      </dgm:t>
    </dgm:pt>
    <dgm:pt modelId="{5153ED59-387E-423A-8111-9D7E395442CD}" type="sibTrans" cxnId="{793AA359-9AA6-44E9-9259-64D6B394C880}">
      <dgm:prSet/>
      <dgm:spPr/>
      <dgm:t>
        <a:bodyPr/>
        <a:lstStyle/>
        <a:p>
          <a:endParaRPr lang="en-US"/>
        </a:p>
      </dgm:t>
    </dgm:pt>
    <dgm:pt modelId="{0FB6B8B7-ED0F-4475-A368-1C5201977084}" type="parTrans" cxnId="{793AA359-9AA6-44E9-9259-64D6B394C880}">
      <dgm:prSet/>
      <dgm:spPr/>
      <dgm:t>
        <a:bodyPr/>
        <a:lstStyle/>
        <a:p>
          <a:endParaRPr lang="en-US"/>
        </a:p>
      </dgm:t>
    </dgm:pt>
    <dgm:pt modelId="{CB54C5C3-D2C2-432B-9A80-6375C4068C53}">
      <dgm:prSet phldrT="[Text]" custT="1"/>
      <dgm:spPr/>
      <dgm:t>
        <a:bodyPr/>
        <a:lstStyle/>
        <a:p>
          <a:r>
            <a:rPr lang="en-US" sz="1800" dirty="0" smtClean="0"/>
            <a:t>Require positive interventions before exclusion</a:t>
          </a:r>
          <a:endParaRPr lang="en-US" sz="1800" dirty="0"/>
        </a:p>
      </dgm:t>
    </dgm:pt>
    <dgm:pt modelId="{18144D04-9D4A-4C45-81E2-C2AD0102E866}" type="sibTrans" cxnId="{9719DDA5-F372-4B4F-95BB-011FD3272FD8}">
      <dgm:prSet/>
      <dgm:spPr/>
      <dgm:t>
        <a:bodyPr/>
        <a:lstStyle/>
        <a:p>
          <a:endParaRPr lang="en-US"/>
        </a:p>
      </dgm:t>
    </dgm:pt>
    <dgm:pt modelId="{9EA983D8-8C6F-44C7-A34E-D5E5C55F172B}" type="parTrans" cxnId="{9719DDA5-F372-4B4F-95BB-011FD3272FD8}">
      <dgm:prSet/>
      <dgm:spPr/>
      <dgm:t>
        <a:bodyPr/>
        <a:lstStyle/>
        <a:p>
          <a:endParaRPr lang="en-US"/>
        </a:p>
      </dgm:t>
    </dgm:pt>
    <dgm:pt modelId="{C2B8BB58-C5EE-41C2-953B-6E9460080A9E}">
      <dgm:prSet phldrT="[Text]" custT="1"/>
      <dgm:spPr/>
      <dgm:t>
        <a:bodyPr/>
        <a:lstStyle/>
        <a:p>
          <a:r>
            <a:rPr lang="en-US" sz="1800" dirty="0" smtClean="0"/>
            <a:t>Data, monitoring and evaluation</a:t>
          </a:r>
          <a:endParaRPr lang="en-US" sz="1800" dirty="0"/>
        </a:p>
      </dgm:t>
    </dgm:pt>
    <dgm:pt modelId="{6D8ECFAB-C621-4702-867E-7728497C5123}" type="parTrans" cxnId="{0F3047EF-4BD0-47C3-B605-03719C401AFC}">
      <dgm:prSet/>
      <dgm:spPr/>
      <dgm:t>
        <a:bodyPr/>
        <a:lstStyle/>
        <a:p>
          <a:endParaRPr lang="en-US"/>
        </a:p>
      </dgm:t>
    </dgm:pt>
    <dgm:pt modelId="{0D19A3FB-9898-4ABA-8D7F-697F139ED4A0}" type="sibTrans" cxnId="{0F3047EF-4BD0-47C3-B605-03719C401AFC}">
      <dgm:prSet/>
      <dgm:spPr/>
      <dgm:t>
        <a:bodyPr/>
        <a:lstStyle/>
        <a:p>
          <a:endParaRPr lang="en-US"/>
        </a:p>
      </dgm:t>
    </dgm:pt>
    <dgm:pt modelId="{C62827E5-7275-490A-BBE4-DB16012FF99E}">
      <dgm:prSet phldrT="[Text]" custT="1"/>
      <dgm:spPr/>
      <dgm:t>
        <a:bodyPr/>
        <a:lstStyle/>
        <a:p>
          <a:r>
            <a:rPr lang="en-US" sz="1800" dirty="0" smtClean="0"/>
            <a:t>Training for staff, students and parents</a:t>
          </a:r>
          <a:endParaRPr lang="en-US" sz="1800" dirty="0"/>
        </a:p>
      </dgm:t>
    </dgm:pt>
    <dgm:pt modelId="{57866D0C-6AAC-45A8-927F-18145264A795}" type="parTrans" cxnId="{DDA40E7B-5A34-49F1-9DD1-F3C45DD0808A}">
      <dgm:prSet/>
      <dgm:spPr/>
      <dgm:t>
        <a:bodyPr/>
        <a:lstStyle/>
        <a:p>
          <a:endParaRPr lang="en-US"/>
        </a:p>
      </dgm:t>
    </dgm:pt>
    <dgm:pt modelId="{B40F325A-8E35-4D74-97F8-90804D7A1523}" type="sibTrans" cxnId="{DDA40E7B-5A34-49F1-9DD1-F3C45DD0808A}">
      <dgm:prSet/>
      <dgm:spPr/>
      <dgm:t>
        <a:bodyPr/>
        <a:lstStyle/>
        <a:p>
          <a:endParaRPr lang="en-US"/>
        </a:p>
      </dgm:t>
    </dgm:pt>
    <dgm:pt modelId="{C70A5722-F0B1-42F8-95A7-6CB434569C90}">
      <dgm:prSet phldrT="[Text]" custT="1"/>
      <dgm:spPr/>
      <dgm:t>
        <a:bodyPr/>
        <a:lstStyle/>
        <a:p>
          <a:r>
            <a:rPr lang="en-US" sz="1800" dirty="0" smtClean="0"/>
            <a:t>Integration into teaching &amp; responses to behavior</a:t>
          </a:r>
          <a:endParaRPr lang="en-US" sz="1800" dirty="0"/>
        </a:p>
      </dgm:t>
    </dgm:pt>
    <dgm:pt modelId="{E9945E6B-E1B0-40C7-AE92-54056478872C}" type="parTrans" cxnId="{6B49B4BC-85F2-429E-94F9-02D060941C9C}">
      <dgm:prSet/>
      <dgm:spPr/>
      <dgm:t>
        <a:bodyPr/>
        <a:lstStyle/>
        <a:p>
          <a:endParaRPr lang="en-US"/>
        </a:p>
      </dgm:t>
    </dgm:pt>
    <dgm:pt modelId="{217E1A4F-3726-44E0-92EF-430D659114FA}" type="sibTrans" cxnId="{6B49B4BC-85F2-429E-94F9-02D060941C9C}">
      <dgm:prSet/>
      <dgm:spPr/>
      <dgm:t>
        <a:bodyPr/>
        <a:lstStyle/>
        <a:p>
          <a:endParaRPr lang="en-US"/>
        </a:p>
      </dgm:t>
    </dgm:pt>
    <dgm:pt modelId="{B3CFD3D4-B0CE-45C4-90C5-6831AE47B0F8}" type="pres">
      <dgm:prSet presAssocID="{32AEDBB3-487B-40C7-963A-A93BC93A94AC}" presName="Name0" presStyleCnt="0">
        <dgm:presLayoutVars>
          <dgm:dir/>
          <dgm:animLvl val="lvl"/>
          <dgm:resizeHandles val="exact"/>
        </dgm:presLayoutVars>
      </dgm:prSet>
      <dgm:spPr/>
      <dgm:t>
        <a:bodyPr/>
        <a:lstStyle/>
        <a:p>
          <a:endParaRPr lang="en-US"/>
        </a:p>
      </dgm:t>
    </dgm:pt>
    <dgm:pt modelId="{E5B27C37-0E14-4683-96F4-AF9D4E21B699}" type="pres">
      <dgm:prSet presAssocID="{183F8216-AC76-4D16-8AC1-A8858A11CC95}" presName="linNode" presStyleCnt="0"/>
      <dgm:spPr/>
      <dgm:t>
        <a:bodyPr/>
        <a:lstStyle/>
        <a:p>
          <a:endParaRPr lang="en-US"/>
        </a:p>
      </dgm:t>
    </dgm:pt>
    <dgm:pt modelId="{76297531-6B30-40EB-9FAC-2C6DD133F48B}" type="pres">
      <dgm:prSet presAssocID="{183F8216-AC76-4D16-8AC1-A8858A11CC95}" presName="parTx" presStyleLbl="revTx" presStyleIdx="0" presStyleCnt="3" custScaleX="130928">
        <dgm:presLayoutVars>
          <dgm:chMax val="1"/>
          <dgm:bulletEnabled val="1"/>
        </dgm:presLayoutVars>
      </dgm:prSet>
      <dgm:spPr/>
      <dgm:t>
        <a:bodyPr/>
        <a:lstStyle/>
        <a:p>
          <a:endParaRPr lang="en-US"/>
        </a:p>
      </dgm:t>
    </dgm:pt>
    <dgm:pt modelId="{5C6A6E92-5528-4823-8DD4-E3F7EE082C8A}" type="pres">
      <dgm:prSet presAssocID="{183F8216-AC76-4D16-8AC1-A8858A11CC95}" presName="bracket" presStyleLbl="parChTrans1D1" presStyleIdx="0" presStyleCnt="3"/>
      <dgm:spPr/>
      <dgm:t>
        <a:bodyPr/>
        <a:lstStyle/>
        <a:p>
          <a:endParaRPr lang="en-US"/>
        </a:p>
      </dgm:t>
    </dgm:pt>
    <dgm:pt modelId="{4296100C-BC92-43E9-BB26-5E49A34F0649}" type="pres">
      <dgm:prSet presAssocID="{183F8216-AC76-4D16-8AC1-A8858A11CC95}" presName="spH" presStyleCnt="0"/>
      <dgm:spPr/>
      <dgm:t>
        <a:bodyPr/>
        <a:lstStyle/>
        <a:p>
          <a:endParaRPr lang="en-US"/>
        </a:p>
      </dgm:t>
    </dgm:pt>
    <dgm:pt modelId="{6D2F9A6F-1565-4B4A-AF78-4BC29B8B3BD8}" type="pres">
      <dgm:prSet presAssocID="{183F8216-AC76-4D16-8AC1-A8858A11CC95}" presName="desTx" presStyleLbl="node1" presStyleIdx="0" presStyleCnt="3" custScaleX="135214" custScaleY="102721">
        <dgm:presLayoutVars>
          <dgm:bulletEnabled val="1"/>
        </dgm:presLayoutVars>
      </dgm:prSet>
      <dgm:spPr/>
      <dgm:t>
        <a:bodyPr/>
        <a:lstStyle/>
        <a:p>
          <a:endParaRPr lang="en-US"/>
        </a:p>
      </dgm:t>
    </dgm:pt>
    <dgm:pt modelId="{39FB4C81-9890-4EDA-ABFC-288518FA5C86}" type="pres">
      <dgm:prSet presAssocID="{34E36C19-D553-4774-98CC-773F319660AB}" presName="spV" presStyleCnt="0"/>
      <dgm:spPr/>
      <dgm:t>
        <a:bodyPr/>
        <a:lstStyle/>
        <a:p>
          <a:endParaRPr lang="en-US"/>
        </a:p>
      </dgm:t>
    </dgm:pt>
    <dgm:pt modelId="{39FB02DA-CD9E-4965-BF0D-AB991E8A1952}" type="pres">
      <dgm:prSet presAssocID="{166263E9-F21C-4DDD-B3E1-79EFA86FEE9B}" presName="linNode" presStyleCnt="0"/>
      <dgm:spPr/>
      <dgm:t>
        <a:bodyPr/>
        <a:lstStyle/>
        <a:p>
          <a:endParaRPr lang="en-US"/>
        </a:p>
      </dgm:t>
    </dgm:pt>
    <dgm:pt modelId="{A403012A-6489-42B8-8688-10F5851C985D}" type="pres">
      <dgm:prSet presAssocID="{166263E9-F21C-4DDD-B3E1-79EFA86FEE9B}" presName="parTx" presStyleLbl="revTx" presStyleIdx="1" presStyleCnt="3" custScaleX="129641">
        <dgm:presLayoutVars>
          <dgm:chMax val="1"/>
          <dgm:bulletEnabled val="1"/>
        </dgm:presLayoutVars>
      </dgm:prSet>
      <dgm:spPr/>
      <dgm:t>
        <a:bodyPr/>
        <a:lstStyle/>
        <a:p>
          <a:endParaRPr lang="en-US"/>
        </a:p>
      </dgm:t>
    </dgm:pt>
    <dgm:pt modelId="{39A9E358-97B6-45C8-A14B-F28FCEF0B4D2}" type="pres">
      <dgm:prSet presAssocID="{166263E9-F21C-4DDD-B3E1-79EFA86FEE9B}" presName="bracket" presStyleLbl="parChTrans1D1" presStyleIdx="1" presStyleCnt="3"/>
      <dgm:spPr/>
      <dgm:t>
        <a:bodyPr/>
        <a:lstStyle/>
        <a:p>
          <a:endParaRPr lang="en-US"/>
        </a:p>
      </dgm:t>
    </dgm:pt>
    <dgm:pt modelId="{20BF0FEB-9B7B-4F5D-B290-B90D262829C7}" type="pres">
      <dgm:prSet presAssocID="{166263E9-F21C-4DDD-B3E1-79EFA86FEE9B}" presName="spH" presStyleCnt="0"/>
      <dgm:spPr/>
      <dgm:t>
        <a:bodyPr/>
        <a:lstStyle/>
        <a:p>
          <a:endParaRPr lang="en-US"/>
        </a:p>
      </dgm:t>
    </dgm:pt>
    <dgm:pt modelId="{66E9E479-B8E8-4D38-9C60-5923F48DDB6D}" type="pres">
      <dgm:prSet presAssocID="{166263E9-F21C-4DDD-B3E1-79EFA86FEE9B}" presName="desTx" presStyleLbl="node1" presStyleIdx="1" presStyleCnt="3" custScaleX="134735" custScaleY="118350" custLinFactNeighborY="2275">
        <dgm:presLayoutVars>
          <dgm:bulletEnabled val="1"/>
        </dgm:presLayoutVars>
      </dgm:prSet>
      <dgm:spPr/>
      <dgm:t>
        <a:bodyPr/>
        <a:lstStyle/>
        <a:p>
          <a:endParaRPr lang="en-US"/>
        </a:p>
      </dgm:t>
    </dgm:pt>
    <dgm:pt modelId="{D05D132A-1FE7-40CB-BD5D-07E8CB270124}" type="pres">
      <dgm:prSet presAssocID="{37B038EF-D9B5-4201-941B-BE8EFF45E2CB}" presName="spV" presStyleCnt="0"/>
      <dgm:spPr/>
      <dgm:t>
        <a:bodyPr/>
        <a:lstStyle/>
        <a:p>
          <a:endParaRPr lang="en-US"/>
        </a:p>
      </dgm:t>
    </dgm:pt>
    <dgm:pt modelId="{16AEC3CC-D76C-4DB8-ACBA-BDECDEB28A0C}" type="pres">
      <dgm:prSet presAssocID="{1AB16225-027C-488F-83B3-C5D3BB81FDDB}" presName="linNode" presStyleCnt="0"/>
      <dgm:spPr/>
      <dgm:t>
        <a:bodyPr/>
        <a:lstStyle/>
        <a:p>
          <a:endParaRPr lang="en-US"/>
        </a:p>
      </dgm:t>
    </dgm:pt>
    <dgm:pt modelId="{AB679BE8-EED3-4A4E-ABB2-1F8FBF37E230}" type="pres">
      <dgm:prSet presAssocID="{1AB16225-027C-488F-83B3-C5D3BB81FDDB}" presName="parTx" presStyleLbl="revTx" presStyleIdx="2" presStyleCnt="3" custScaleX="132557">
        <dgm:presLayoutVars>
          <dgm:chMax val="1"/>
          <dgm:bulletEnabled val="1"/>
        </dgm:presLayoutVars>
      </dgm:prSet>
      <dgm:spPr/>
      <dgm:t>
        <a:bodyPr/>
        <a:lstStyle/>
        <a:p>
          <a:endParaRPr lang="en-US"/>
        </a:p>
      </dgm:t>
    </dgm:pt>
    <dgm:pt modelId="{B6BB889B-13DE-4B35-9E8B-948D9DFE38CF}" type="pres">
      <dgm:prSet presAssocID="{1AB16225-027C-488F-83B3-C5D3BB81FDDB}" presName="bracket" presStyleLbl="parChTrans1D1" presStyleIdx="2" presStyleCnt="3"/>
      <dgm:spPr/>
      <dgm:t>
        <a:bodyPr/>
        <a:lstStyle/>
        <a:p>
          <a:endParaRPr lang="en-US"/>
        </a:p>
      </dgm:t>
    </dgm:pt>
    <dgm:pt modelId="{D3D1C6F0-B4BB-407A-B8F5-62DCEFDD7EB3}" type="pres">
      <dgm:prSet presAssocID="{1AB16225-027C-488F-83B3-C5D3BB81FDDB}" presName="spH" presStyleCnt="0"/>
      <dgm:spPr/>
      <dgm:t>
        <a:bodyPr/>
        <a:lstStyle/>
        <a:p>
          <a:endParaRPr lang="en-US"/>
        </a:p>
      </dgm:t>
    </dgm:pt>
    <dgm:pt modelId="{1510FAAF-F881-49A8-874B-949438A32227}" type="pres">
      <dgm:prSet presAssocID="{1AB16225-027C-488F-83B3-C5D3BB81FDDB}" presName="desTx" presStyleLbl="node1" presStyleIdx="2" presStyleCnt="3" custScaleX="136233" custScaleY="129563">
        <dgm:presLayoutVars>
          <dgm:bulletEnabled val="1"/>
        </dgm:presLayoutVars>
      </dgm:prSet>
      <dgm:spPr/>
      <dgm:t>
        <a:bodyPr/>
        <a:lstStyle/>
        <a:p>
          <a:endParaRPr lang="en-US"/>
        </a:p>
      </dgm:t>
    </dgm:pt>
  </dgm:ptLst>
  <dgm:cxnLst>
    <dgm:cxn modelId="{033B5DC3-D23F-48AD-B7FD-2DE68B0E2270}" type="presOf" srcId="{1AB16225-027C-488F-83B3-C5D3BB81FDDB}" destId="{AB679BE8-EED3-4A4E-ABB2-1F8FBF37E230}" srcOrd="0" destOrd="0" presId="urn:diagrams.loki3.com/BracketList+Icon"/>
    <dgm:cxn modelId="{C08411EC-2241-4D83-8CF1-E742A01F5AEB}" srcId="{166263E9-F21C-4DDD-B3E1-79EFA86FEE9B}" destId="{3CBDA644-EDE6-4D68-B0AF-E54596ED53F2}" srcOrd="3" destOrd="0" parTransId="{80614FCE-E1CF-483B-9507-CB7138EE3923}" sibTransId="{F92DCBD7-B4ED-48FD-95C0-2EEF88E4FB98}"/>
    <dgm:cxn modelId="{D38755F9-BBF6-40CE-99A5-DD9CD23E50AC}" srcId="{183F8216-AC76-4D16-8AC1-A8858A11CC95}" destId="{030533E1-3961-4A99-887D-1DD98C68EE1B}" srcOrd="2" destOrd="0" parTransId="{267BA32E-1123-4952-8215-45FFC6B7E98F}" sibTransId="{418BA1EA-4DBB-4CE0-A600-2A40750528F0}"/>
    <dgm:cxn modelId="{6B49B4BC-85F2-429E-94F9-02D060941C9C}" srcId="{1AB16225-027C-488F-83B3-C5D3BB81FDDB}" destId="{C70A5722-F0B1-42F8-95A7-6CB434569C90}" srcOrd="2" destOrd="0" parTransId="{E9945E6B-E1B0-40C7-AE92-54056478872C}" sibTransId="{217E1A4F-3726-44E0-92EF-430D659114FA}"/>
    <dgm:cxn modelId="{7C9C284C-D61B-4444-ACB9-7DA67164FB32}" type="presOf" srcId="{C2B8BB58-C5EE-41C2-953B-6E9460080A9E}" destId="{1510FAAF-F881-49A8-874B-949438A32227}" srcOrd="0" destOrd="3" presId="urn:diagrams.loki3.com/BracketList+Icon"/>
    <dgm:cxn modelId="{7CCF868E-2A31-426C-ADB0-958F3EC411B4}" type="presOf" srcId="{030533E1-3961-4A99-887D-1DD98C68EE1B}" destId="{6D2F9A6F-1565-4B4A-AF78-4BC29B8B3BD8}" srcOrd="0" destOrd="2" presId="urn:diagrams.loki3.com/BracketList+Icon"/>
    <dgm:cxn modelId="{5AD63029-1EB1-49DD-90B0-CC795EFCD792}" type="presOf" srcId="{CA4AA437-141D-44D5-8515-9AD098704249}" destId="{66E9E479-B8E8-4D38-9C60-5923F48DDB6D}" srcOrd="0" destOrd="2" presId="urn:diagrams.loki3.com/BracketList+Icon"/>
    <dgm:cxn modelId="{F629A2AD-7EF4-41F4-8631-F76B10F5D837}" srcId="{32AEDBB3-487B-40C7-963A-A93BC93A94AC}" destId="{166263E9-F21C-4DDD-B3E1-79EFA86FEE9B}" srcOrd="1" destOrd="0" parTransId="{40C02E02-B3A8-4CC5-9E86-1A538F4A24C6}" sibTransId="{37B038EF-D9B5-4201-941B-BE8EFF45E2CB}"/>
    <dgm:cxn modelId="{793AA359-9AA6-44E9-9259-64D6B394C880}" srcId="{166263E9-F21C-4DDD-B3E1-79EFA86FEE9B}" destId="{CA4AA437-141D-44D5-8515-9AD098704249}" srcOrd="2" destOrd="0" parTransId="{0FB6B8B7-ED0F-4475-A368-1C5201977084}" sibTransId="{5153ED59-387E-423A-8111-9D7E395442CD}"/>
    <dgm:cxn modelId="{49326560-5F7E-489D-9A1F-B614F1EDEC78}" type="presOf" srcId="{E1837753-F557-4561-8F27-2439806D978D}" destId="{66E9E479-B8E8-4D38-9C60-5923F48DDB6D}" srcOrd="0" destOrd="0" presId="urn:diagrams.loki3.com/BracketList+Icon"/>
    <dgm:cxn modelId="{040EED41-D170-4C90-90B8-AE91DFCAB202}" srcId="{32AEDBB3-487B-40C7-963A-A93BC93A94AC}" destId="{1AB16225-027C-488F-83B3-C5D3BB81FDDB}" srcOrd="2" destOrd="0" parTransId="{0F10C10E-027D-4C75-BEFD-7FA94D5FBE1F}" sibTransId="{4A807845-B8CF-4AC9-B1E5-172F33322ACA}"/>
    <dgm:cxn modelId="{733F6A24-FC85-4E64-A696-4BB826B2B18F}" srcId="{183F8216-AC76-4D16-8AC1-A8858A11CC95}" destId="{406EF4B5-3BA6-4A00-92B0-4EF80917FC20}" srcOrd="0" destOrd="0" parTransId="{7FAED023-0CA7-4894-89B5-BDEE4E6FBD26}" sibTransId="{9C386B84-32CD-449F-AFCB-5A01EA84B1FA}"/>
    <dgm:cxn modelId="{1107F6DF-775D-4E5F-BA3E-AB28BB1498CE}" type="presOf" srcId="{32AEDBB3-487B-40C7-963A-A93BC93A94AC}" destId="{B3CFD3D4-B0CE-45C4-90C5-6831AE47B0F8}" srcOrd="0" destOrd="0" presId="urn:diagrams.loki3.com/BracketList+Icon"/>
    <dgm:cxn modelId="{F77AFD56-1004-4222-BA62-96DE4EDF42E1}" srcId="{183F8216-AC76-4D16-8AC1-A8858A11CC95}" destId="{694C635D-026C-4635-A3E0-5CC435678ABF}" srcOrd="1" destOrd="0" parTransId="{893E2DEA-2E2B-4122-B82D-49EFF0B286DC}" sibTransId="{F986A789-F6A4-4707-93F8-90AD46329A5E}"/>
    <dgm:cxn modelId="{B3EC3314-4695-4333-97EF-72C9402782AC}" type="presOf" srcId="{166263E9-F21C-4DDD-B3E1-79EFA86FEE9B}" destId="{A403012A-6489-42B8-8688-10F5851C985D}" srcOrd="0" destOrd="0" presId="urn:diagrams.loki3.com/BracketList+Icon"/>
    <dgm:cxn modelId="{C2DE2128-2C93-4A58-91E3-EB03509A319E}" type="presOf" srcId="{694C635D-026C-4635-A3E0-5CC435678ABF}" destId="{6D2F9A6F-1565-4B4A-AF78-4BC29B8B3BD8}" srcOrd="0" destOrd="1" presId="urn:diagrams.loki3.com/BracketList+Icon"/>
    <dgm:cxn modelId="{8D3C111F-EE16-4FCE-94AD-3E9BA720055D}" type="presOf" srcId="{C62827E5-7275-490A-BBE4-DB16012FF99E}" destId="{1510FAAF-F881-49A8-874B-949438A32227}" srcOrd="0" destOrd="1" presId="urn:diagrams.loki3.com/BracketList+Icon"/>
    <dgm:cxn modelId="{00DC8CA9-7168-4DC2-A40D-718C5B813EF8}" type="presOf" srcId="{39FB1CB4-4F06-460A-A8B5-1E205814FE8A}" destId="{1510FAAF-F881-49A8-874B-949438A32227}" srcOrd="0" destOrd="0" presId="urn:diagrams.loki3.com/BracketList+Icon"/>
    <dgm:cxn modelId="{42DC0706-4565-4EA0-B104-5E384CF6B3FB}" srcId="{32AEDBB3-487B-40C7-963A-A93BC93A94AC}" destId="{183F8216-AC76-4D16-8AC1-A8858A11CC95}" srcOrd="0" destOrd="0" parTransId="{B264652E-0CF7-41BB-99CC-74B092DD2479}" sibTransId="{34E36C19-D553-4774-98CC-773F319660AB}"/>
    <dgm:cxn modelId="{E5BC7606-6A6C-4CFE-AFA5-7F30796999BE}" srcId="{166263E9-F21C-4DDD-B3E1-79EFA86FEE9B}" destId="{E1837753-F557-4561-8F27-2439806D978D}" srcOrd="0" destOrd="0" parTransId="{E73B985A-BBC8-4FA0-9D19-86FEDA4CA7A2}" sibTransId="{CA0A26DB-DD3B-441F-86A1-17DD33BCDB3F}"/>
    <dgm:cxn modelId="{9719DDA5-F372-4B4F-95BB-011FD3272FD8}" srcId="{166263E9-F21C-4DDD-B3E1-79EFA86FEE9B}" destId="{CB54C5C3-D2C2-432B-9A80-6375C4068C53}" srcOrd="1" destOrd="0" parTransId="{9EA983D8-8C6F-44C7-A34E-D5E5C55F172B}" sibTransId="{18144D04-9D4A-4C45-81E2-C2AD0102E866}"/>
    <dgm:cxn modelId="{E6B8E674-FF4E-494A-8D29-49E9C0BD391B}" type="presOf" srcId="{406EF4B5-3BA6-4A00-92B0-4EF80917FC20}" destId="{6D2F9A6F-1565-4B4A-AF78-4BC29B8B3BD8}" srcOrd="0" destOrd="0" presId="urn:diagrams.loki3.com/BracketList+Icon"/>
    <dgm:cxn modelId="{0F3047EF-4BD0-47C3-B605-03719C401AFC}" srcId="{1AB16225-027C-488F-83B3-C5D3BB81FDDB}" destId="{C2B8BB58-C5EE-41C2-953B-6E9460080A9E}" srcOrd="3" destOrd="0" parTransId="{6D8ECFAB-C621-4702-867E-7728497C5123}" sibTransId="{0D19A3FB-9898-4ABA-8D7F-697F139ED4A0}"/>
    <dgm:cxn modelId="{DDA40E7B-5A34-49F1-9DD1-F3C45DD0808A}" srcId="{1AB16225-027C-488F-83B3-C5D3BB81FDDB}" destId="{C62827E5-7275-490A-BBE4-DB16012FF99E}" srcOrd="1" destOrd="0" parTransId="{57866D0C-6AAC-45A8-927F-18145264A795}" sibTransId="{B40F325A-8E35-4D74-97F8-90804D7A1523}"/>
    <dgm:cxn modelId="{9BC9BC7C-9C7C-4EA6-B168-63DFD2A5E629}" type="presOf" srcId="{3CBDA644-EDE6-4D68-B0AF-E54596ED53F2}" destId="{66E9E479-B8E8-4D38-9C60-5923F48DDB6D}" srcOrd="0" destOrd="3" presId="urn:diagrams.loki3.com/BracketList+Icon"/>
    <dgm:cxn modelId="{E127A8B6-B38F-485A-9B23-5256C156D46D}" type="presOf" srcId="{CB54C5C3-D2C2-432B-9A80-6375C4068C53}" destId="{66E9E479-B8E8-4D38-9C60-5923F48DDB6D}" srcOrd="0" destOrd="1" presId="urn:diagrams.loki3.com/BracketList+Icon"/>
    <dgm:cxn modelId="{47DE2974-32DA-42B8-A183-D807231A83BC}" srcId="{1AB16225-027C-488F-83B3-C5D3BB81FDDB}" destId="{39FB1CB4-4F06-460A-A8B5-1E205814FE8A}" srcOrd="0" destOrd="0" parTransId="{2D40BAF8-7C26-4573-B540-D36E7CD4557F}" sibTransId="{859A7045-6093-401D-9103-8D5C37FAD4B5}"/>
    <dgm:cxn modelId="{CB347EB6-FDED-431E-9430-3739EB3F9A38}" type="presOf" srcId="{183F8216-AC76-4D16-8AC1-A8858A11CC95}" destId="{76297531-6B30-40EB-9FAC-2C6DD133F48B}" srcOrd="0" destOrd="0" presId="urn:diagrams.loki3.com/BracketList+Icon"/>
    <dgm:cxn modelId="{E3235496-5C50-4EAC-84A1-163DE8387504}" type="presOf" srcId="{C70A5722-F0B1-42F8-95A7-6CB434569C90}" destId="{1510FAAF-F881-49A8-874B-949438A32227}" srcOrd="0" destOrd="2" presId="urn:diagrams.loki3.com/BracketList+Icon"/>
    <dgm:cxn modelId="{D97EC26D-A679-47F7-9D01-99921E459611}" type="presParOf" srcId="{B3CFD3D4-B0CE-45C4-90C5-6831AE47B0F8}" destId="{E5B27C37-0E14-4683-96F4-AF9D4E21B699}" srcOrd="0" destOrd="0" presId="urn:diagrams.loki3.com/BracketList+Icon"/>
    <dgm:cxn modelId="{A9796916-B002-4EFB-BD47-F0B393EF2798}" type="presParOf" srcId="{E5B27C37-0E14-4683-96F4-AF9D4E21B699}" destId="{76297531-6B30-40EB-9FAC-2C6DD133F48B}" srcOrd="0" destOrd="0" presId="urn:diagrams.loki3.com/BracketList+Icon"/>
    <dgm:cxn modelId="{3F45929F-72A0-4594-A15F-4CF3AB4F2432}" type="presParOf" srcId="{E5B27C37-0E14-4683-96F4-AF9D4E21B699}" destId="{5C6A6E92-5528-4823-8DD4-E3F7EE082C8A}" srcOrd="1" destOrd="0" presId="urn:diagrams.loki3.com/BracketList+Icon"/>
    <dgm:cxn modelId="{45DBC21E-6706-4C98-A6DE-76F7D489A288}" type="presParOf" srcId="{E5B27C37-0E14-4683-96F4-AF9D4E21B699}" destId="{4296100C-BC92-43E9-BB26-5E49A34F0649}" srcOrd="2" destOrd="0" presId="urn:diagrams.loki3.com/BracketList+Icon"/>
    <dgm:cxn modelId="{AC14F7E3-06A9-4104-A746-0274AD85662A}" type="presParOf" srcId="{E5B27C37-0E14-4683-96F4-AF9D4E21B699}" destId="{6D2F9A6F-1565-4B4A-AF78-4BC29B8B3BD8}" srcOrd="3" destOrd="0" presId="urn:diagrams.loki3.com/BracketList+Icon"/>
    <dgm:cxn modelId="{61104239-0C56-4E83-8AE7-5BE834EA7C79}" type="presParOf" srcId="{B3CFD3D4-B0CE-45C4-90C5-6831AE47B0F8}" destId="{39FB4C81-9890-4EDA-ABFC-288518FA5C86}" srcOrd="1" destOrd="0" presId="urn:diagrams.loki3.com/BracketList+Icon"/>
    <dgm:cxn modelId="{75DFE6C5-525C-4635-B108-9C4DF1BCA457}" type="presParOf" srcId="{B3CFD3D4-B0CE-45C4-90C5-6831AE47B0F8}" destId="{39FB02DA-CD9E-4965-BF0D-AB991E8A1952}" srcOrd="2" destOrd="0" presId="urn:diagrams.loki3.com/BracketList+Icon"/>
    <dgm:cxn modelId="{E9166015-FF14-4F05-97A7-AA0748647B3F}" type="presParOf" srcId="{39FB02DA-CD9E-4965-BF0D-AB991E8A1952}" destId="{A403012A-6489-42B8-8688-10F5851C985D}" srcOrd="0" destOrd="0" presId="urn:diagrams.loki3.com/BracketList+Icon"/>
    <dgm:cxn modelId="{F7434522-B51B-4EBC-9AF4-E6150B086A73}" type="presParOf" srcId="{39FB02DA-CD9E-4965-BF0D-AB991E8A1952}" destId="{39A9E358-97B6-45C8-A14B-F28FCEF0B4D2}" srcOrd="1" destOrd="0" presId="urn:diagrams.loki3.com/BracketList+Icon"/>
    <dgm:cxn modelId="{07838749-5D9C-4E58-BB19-A8C919E827B7}" type="presParOf" srcId="{39FB02DA-CD9E-4965-BF0D-AB991E8A1952}" destId="{20BF0FEB-9B7B-4F5D-B290-B90D262829C7}" srcOrd="2" destOrd="0" presId="urn:diagrams.loki3.com/BracketList+Icon"/>
    <dgm:cxn modelId="{7E174694-0D8E-4F11-B215-64C1C9D74CD4}" type="presParOf" srcId="{39FB02DA-CD9E-4965-BF0D-AB991E8A1952}" destId="{66E9E479-B8E8-4D38-9C60-5923F48DDB6D}" srcOrd="3" destOrd="0" presId="urn:diagrams.loki3.com/BracketList+Icon"/>
    <dgm:cxn modelId="{79E6F596-1942-4306-8132-F27C7BA4F541}" type="presParOf" srcId="{B3CFD3D4-B0CE-45C4-90C5-6831AE47B0F8}" destId="{D05D132A-1FE7-40CB-BD5D-07E8CB270124}" srcOrd="3" destOrd="0" presId="urn:diagrams.loki3.com/BracketList+Icon"/>
    <dgm:cxn modelId="{28BD0BA3-A4BB-4B69-BCCC-FEAA24B09668}" type="presParOf" srcId="{B3CFD3D4-B0CE-45C4-90C5-6831AE47B0F8}" destId="{16AEC3CC-D76C-4DB8-ACBA-BDECDEB28A0C}" srcOrd="4" destOrd="0" presId="urn:diagrams.loki3.com/BracketList+Icon"/>
    <dgm:cxn modelId="{198B6DEC-DB9B-4C32-ABE9-E5E5558FF7A4}" type="presParOf" srcId="{16AEC3CC-D76C-4DB8-ACBA-BDECDEB28A0C}" destId="{AB679BE8-EED3-4A4E-ABB2-1F8FBF37E230}" srcOrd="0" destOrd="0" presId="urn:diagrams.loki3.com/BracketList+Icon"/>
    <dgm:cxn modelId="{42B97064-C2D7-442E-A9D2-02F86200CFFC}" type="presParOf" srcId="{16AEC3CC-D76C-4DB8-ACBA-BDECDEB28A0C}" destId="{B6BB889B-13DE-4B35-9E8B-948D9DFE38CF}" srcOrd="1" destOrd="0" presId="urn:diagrams.loki3.com/BracketList+Icon"/>
    <dgm:cxn modelId="{34139CB3-21FE-404B-918C-E605A63CCC96}" type="presParOf" srcId="{16AEC3CC-D76C-4DB8-ACBA-BDECDEB28A0C}" destId="{D3D1C6F0-B4BB-407A-B8F5-62DCEFDD7EB3}" srcOrd="2" destOrd="0" presId="urn:diagrams.loki3.com/BracketList+Icon"/>
    <dgm:cxn modelId="{A93847D2-CA10-413E-A1C7-85AFFC79659B}" type="presParOf" srcId="{16AEC3CC-D76C-4DB8-ACBA-BDECDEB28A0C}" destId="{1510FAAF-F881-49A8-874B-949438A32227}"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97531-6B30-40EB-9FAC-2C6DD133F48B}">
      <dsp:nvSpPr>
        <dsp:cNvPr id="0" name=""/>
        <dsp:cNvSpPr/>
      </dsp:nvSpPr>
      <dsp:spPr>
        <a:xfrm>
          <a:off x="1141" y="35588"/>
          <a:ext cx="2043959"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Establish Positive School Climate</a:t>
          </a:r>
          <a:endParaRPr lang="en-US" sz="1800" kern="1200" dirty="0"/>
        </a:p>
      </dsp:txBody>
      <dsp:txXfrm>
        <a:off x="1141" y="35588"/>
        <a:ext cx="2043959" cy="1108800"/>
      </dsp:txXfrm>
    </dsp:sp>
    <dsp:sp modelId="{5C6A6E92-5528-4823-8DD4-E3F7EE082C8A}">
      <dsp:nvSpPr>
        <dsp:cNvPr id="0" name=""/>
        <dsp:cNvSpPr/>
      </dsp:nvSpPr>
      <dsp:spPr>
        <a:xfrm>
          <a:off x="2045100" y="35588"/>
          <a:ext cx="312226" cy="11088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2F9A6F-1565-4B4A-AF78-4BC29B8B3BD8}">
      <dsp:nvSpPr>
        <dsp:cNvPr id="0" name=""/>
        <dsp:cNvSpPr/>
      </dsp:nvSpPr>
      <dsp:spPr>
        <a:xfrm>
          <a:off x="2482218" y="20503"/>
          <a:ext cx="5741566" cy="11389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Create positive physical environments</a:t>
          </a:r>
          <a:endParaRPr lang="en-US" sz="1800" kern="1200" dirty="0"/>
        </a:p>
        <a:p>
          <a:pPr marL="171450" lvl="1" indent="-171450" algn="l" defTabSz="800100">
            <a:lnSpc>
              <a:spcPct val="90000"/>
            </a:lnSpc>
            <a:spcBef>
              <a:spcPct val="0"/>
            </a:spcBef>
            <a:spcAft>
              <a:spcPct val="15000"/>
            </a:spcAft>
            <a:buChar char="••"/>
          </a:pPr>
          <a:r>
            <a:rPr lang="en-US" sz="1800" kern="1200" dirty="0" smtClean="0"/>
            <a:t>Build school community</a:t>
          </a:r>
          <a:endParaRPr lang="en-US" sz="1800" kern="1200" dirty="0"/>
        </a:p>
        <a:p>
          <a:pPr marL="171450" lvl="1" indent="-171450" algn="l" defTabSz="800100">
            <a:lnSpc>
              <a:spcPct val="90000"/>
            </a:lnSpc>
            <a:spcBef>
              <a:spcPct val="0"/>
            </a:spcBef>
            <a:spcAft>
              <a:spcPct val="15000"/>
            </a:spcAft>
            <a:buChar char="••"/>
          </a:pPr>
          <a:r>
            <a:rPr lang="en-US" sz="1800" kern="1200" dirty="0" smtClean="0"/>
            <a:t>Integrate social-emotional learning</a:t>
          </a:r>
          <a:endParaRPr lang="en-US" sz="1800" kern="1200" dirty="0"/>
        </a:p>
      </dsp:txBody>
      <dsp:txXfrm>
        <a:off x="2482218" y="20503"/>
        <a:ext cx="5741566" cy="1138970"/>
      </dsp:txXfrm>
    </dsp:sp>
    <dsp:sp modelId="{A403012A-6489-42B8-8688-10F5851C985D}">
      <dsp:nvSpPr>
        <dsp:cNvPr id="0" name=""/>
        <dsp:cNvSpPr/>
      </dsp:nvSpPr>
      <dsp:spPr>
        <a:xfrm>
          <a:off x="1141" y="1667847"/>
          <a:ext cx="2034286"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Adopt a Positive Approach to Discipline</a:t>
          </a:r>
          <a:endParaRPr lang="en-US" sz="1800" kern="1200" dirty="0"/>
        </a:p>
      </dsp:txBody>
      <dsp:txXfrm>
        <a:off x="1141" y="1667847"/>
        <a:ext cx="2034286" cy="1108800"/>
      </dsp:txXfrm>
    </dsp:sp>
    <dsp:sp modelId="{39A9E358-97B6-45C8-A14B-F28FCEF0B4D2}">
      <dsp:nvSpPr>
        <dsp:cNvPr id="0" name=""/>
        <dsp:cNvSpPr/>
      </dsp:nvSpPr>
      <dsp:spPr>
        <a:xfrm>
          <a:off x="2035428" y="1494597"/>
          <a:ext cx="313833" cy="14553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E9E479-B8E8-4D38-9C60-5923F48DDB6D}">
      <dsp:nvSpPr>
        <dsp:cNvPr id="0" name=""/>
        <dsp:cNvSpPr/>
      </dsp:nvSpPr>
      <dsp:spPr>
        <a:xfrm>
          <a:off x="2474795" y="1394181"/>
          <a:ext cx="5750679" cy="172234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Set clear expectations and graduated levels of interventions</a:t>
          </a:r>
          <a:endParaRPr lang="en-US" sz="1800" kern="1200" dirty="0"/>
        </a:p>
        <a:p>
          <a:pPr marL="171450" lvl="1" indent="-171450" algn="l" defTabSz="800100">
            <a:lnSpc>
              <a:spcPct val="90000"/>
            </a:lnSpc>
            <a:spcBef>
              <a:spcPct val="0"/>
            </a:spcBef>
            <a:spcAft>
              <a:spcPct val="15000"/>
            </a:spcAft>
            <a:buChar char="••"/>
          </a:pPr>
          <a:r>
            <a:rPr lang="en-US" sz="1800" kern="1200" dirty="0" smtClean="0"/>
            <a:t>Require positive interventions before exclusion</a:t>
          </a:r>
          <a:endParaRPr lang="en-US" sz="1800" kern="1200" dirty="0"/>
        </a:p>
        <a:p>
          <a:pPr marL="171450" lvl="1" indent="-171450" algn="l" defTabSz="800100">
            <a:lnSpc>
              <a:spcPct val="90000"/>
            </a:lnSpc>
            <a:spcBef>
              <a:spcPct val="0"/>
            </a:spcBef>
            <a:spcAft>
              <a:spcPct val="15000"/>
            </a:spcAft>
            <a:buChar char="••"/>
          </a:pPr>
          <a:r>
            <a:rPr lang="en-US" sz="1800" kern="1200" dirty="0" smtClean="0"/>
            <a:t>Limit exclusion to only the most serious offenses</a:t>
          </a:r>
          <a:endParaRPr lang="en-US" sz="1800" kern="1200" dirty="0"/>
        </a:p>
        <a:p>
          <a:pPr marL="171450" lvl="1" indent="-171450" algn="l" defTabSz="800100">
            <a:lnSpc>
              <a:spcPct val="90000"/>
            </a:lnSpc>
            <a:spcBef>
              <a:spcPct val="0"/>
            </a:spcBef>
            <a:spcAft>
              <a:spcPct val="15000"/>
            </a:spcAft>
            <a:buChar char="••"/>
          </a:pPr>
          <a:r>
            <a:rPr lang="en-US" sz="1800" kern="1200" dirty="0" smtClean="0"/>
            <a:t>Require access to education during removal</a:t>
          </a:r>
          <a:endParaRPr lang="en-US" sz="1800" kern="1200" dirty="0"/>
        </a:p>
      </dsp:txBody>
      <dsp:txXfrm>
        <a:off x="2474795" y="1394181"/>
        <a:ext cx="5750679" cy="1722347"/>
      </dsp:txXfrm>
    </dsp:sp>
    <dsp:sp modelId="{AB679BE8-EED3-4A4E-ABB2-1F8FBF37E230}">
      <dsp:nvSpPr>
        <dsp:cNvPr id="0" name=""/>
        <dsp:cNvSpPr/>
      </dsp:nvSpPr>
      <dsp:spPr>
        <a:xfrm>
          <a:off x="1141" y="3516258"/>
          <a:ext cx="2053410" cy="110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US" sz="1800" kern="1200" dirty="0" smtClean="0"/>
            <a:t>School-wide Implementation: Restorative Practices &amp; PBIS</a:t>
          </a:r>
          <a:endParaRPr lang="en-US" sz="1800" kern="1200" dirty="0"/>
        </a:p>
      </dsp:txBody>
      <dsp:txXfrm>
        <a:off x="1141" y="3516258"/>
        <a:ext cx="2053410" cy="1108800"/>
      </dsp:txXfrm>
    </dsp:sp>
    <dsp:sp modelId="{B6BB889B-13DE-4B35-9E8B-948D9DFE38CF}">
      <dsp:nvSpPr>
        <dsp:cNvPr id="0" name=""/>
        <dsp:cNvSpPr/>
      </dsp:nvSpPr>
      <dsp:spPr>
        <a:xfrm>
          <a:off x="2054551" y="3464283"/>
          <a:ext cx="309815" cy="121275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10FAAF-F881-49A8-874B-949438A32227}">
      <dsp:nvSpPr>
        <dsp:cNvPr id="0" name=""/>
        <dsp:cNvSpPr/>
      </dsp:nvSpPr>
      <dsp:spPr>
        <a:xfrm>
          <a:off x="2488293" y="3285021"/>
          <a:ext cx="5740165" cy="157127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District and school-level implementation teams</a:t>
          </a:r>
          <a:endParaRPr lang="en-US" sz="1800" kern="1200" dirty="0"/>
        </a:p>
        <a:p>
          <a:pPr marL="171450" lvl="1" indent="-171450" algn="l" defTabSz="800100">
            <a:lnSpc>
              <a:spcPct val="90000"/>
            </a:lnSpc>
            <a:spcBef>
              <a:spcPct val="0"/>
            </a:spcBef>
            <a:spcAft>
              <a:spcPct val="15000"/>
            </a:spcAft>
            <a:buChar char="••"/>
          </a:pPr>
          <a:r>
            <a:rPr lang="en-US" sz="1800" kern="1200" dirty="0" smtClean="0"/>
            <a:t>Training for staff, students and parents</a:t>
          </a:r>
          <a:endParaRPr lang="en-US" sz="1800" kern="1200" dirty="0"/>
        </a:p>
        <a:p>
          <a:pPr marL="171450" lvl="1" indent="-171450" algn="l" defTabSz="800100">
            <a:lnSpc>
              <a:spcPct val="90000"/>
            </a:lnSpc>
            <a:spcBef>
              <a:spcPct val="0"/>
            </a:spcBef>
            <a:spcAft>
              <a:spcPct val="15000"/>
            </a:spcAft>
            <a:buChar char="••"/>
          </a:pPr>
          <a:r>
            <a:rPr lang="en-US" sz="1800" kern="1200" dirty="0" smtClean="0"/>
            <a:t>Integration into teaching &amp; responses to behavior</a:t>
          </a:r>
          <a:endParaRPr lang="en-US" sz="1800" kern="1200" dirty="0"/>
        </a:p>
        <a:p>
          <a:pPr marL="171450" lvl="1" indent="-171450" algn="l" defTabSz="800100">
            <a:lnSpc>
              <a:spcPct val="90000"/>
            </a:lnSpc>
            <a:spcBef>
              <a:spcPct val="0"/>
            </a:spcBef>
            <a:spcAft>
              <a:spcPct val="15000"/>
            </a:spcAft>
            <a:buChar char="••"/>
          </a:pPr>
          <a:r>
            <a:rPr lang="en-US" sz="1800" kern="1200" dirty="0" smtClean="0"/>
            <a:t>Data, monitoring and evaluation</a:t>
          </a:r>
          <a:endParaRPr lang="en-US" sz="1800" kern="1200" dirty="0"/>
        </a:p>
      </dsp:txBody>
      <dsp:txXfrm>
        <a:off x="2488293" y="3285021"/>
        <a:ext cx="5740165" cy="1571275"/>
      </dsp:txXfrm>
    </dsp:sp>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3AB2D-4F74-4F2E-85B0-544252109CC8}" type="datetimeFigureOut">
              <a:rPr lang="en-US" smtClean="0"/>
              <a:pPr/>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586502-D84C-4EC9-9EF1-75E0C59B6145}" type="slidenum">
              <a:rPr lang="en-US" smtClean="0"/>
              <a:pPr/>
              <a:t>‹#›</a:t>
            </a:fld>
            <a:endParaRPr lang="en-US"/>
          </a:p>
        </p:txBody>
      </p:sp>
    </p:spTree>
    <p:extLst>
      <p:ext uri="{BB962C8B-B14F-4D97-AF65-F5344CB8AC3E}">
        <p14:creationId xmlns:p14="http://schemas.microsoft.com/office/powerpoint/2010/main" val="327837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lIns="91432" tIns="45716" rIns="91432" bIns="45716" anchor="b"/>
          <a:lstStyle/>
          <a:p>
            <a:pPr algn="r"/>
            <a:fld id="{8F567A89-12B7-4CDB-918D-6914B88882CE}" type="slidenum">
              <a:rPr lang="en-US" sz="1200">
                <a:latin typeface="Calibri" pitchFamily="34" charset="0"/>
              </a:rPr>
              <a:pPr algn="r"/>
              <a:t>3</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FE83D-3AFC-4335-8E88-6A8AD89F45FA}"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E0C0E-2FA4-4152-A163-178C0006DB5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FE83D-3AFC-4335-8E88-6A8AD89F45FA}"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FE83D-3AFC-4335-8E88-6A8AD89F45FA}"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FE83D-3AFC-4335-8E88-6A8AD89F45FA}"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FE83D-3AFC-4335-8E88-6A8AD89F45FA}" type="datetimeFigureOut">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E0C0E-2FA4-4152-A163-178C0006DB59}"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BFE83D-3AFC-4335-8E88-6A8AD89F45FA}"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FE83D-3AFC-4335-8E88-6A8AD89F45FA}" type="datetimeFigureOut">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E0C0E-2FA4-4152-A163-178C0006DB59}"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BFE83D-3AFC-4335-8E88-6A8AD89F45FA}" type="datetimeFigureOut">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FE83D-3AFC-4335-8E88-6A8AD89F45FA}" type="datetimeFigureOut">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FE83D-3AFC-4335-8E88-6A8AD89F45FA}"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E0C0E-2FA4-4152-A163-178C0006DB59}"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FE83D-3AFC-4335-8E88-6A8AD89F45FA}" type="datetimeFigureOut">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E0C0E-2FA4-4152-A163-178C0006DB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BFE83D-3AFC-4335-8E88-6A8AD89F45FA}" type="datetimeFigureOut">
              <a:rPr lang="en-US" smtClean="0"/>
              <a:pPr/>
              <a:t>5/12/2014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1E0C0E-2FA4-4152-A163-178C0006DB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ignityinschools.org/our-work/model-school-co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 Model Code</a:t>
            </a:r>
            <a:br>
              <a:rPr lang="en-US" dirty="0" smtClean="0"/>
            </a:br>
            <a:r>
              <a:rPr lang="en-US" sz="3600" dirty="0" smtClean="0"/>
              <a:t>on education and dignity</a:t>
            </a:r>
            <a:br>
              <a:rPr lang="en-US" sz="3600" dirty="0" smtClean="0"/>
            </a:br>
            <a:endParaRPr lang="en-US" sz="2000" dirty="0"/>
          </a:p>
        </p:txBody>
      </p:sp>
      <p:pic>
        <p:nvPicPr>
          <p:cNvPr id="4" name="Picture 7" descr="dsclogosmall"/>
          <p:cNvPicPr>
            <a:picLocks noChangeAspect="1" noChangeArrowheads="1"/>
          </p:cNvPicPr>
          <p:nvPr/>
        </p:nvPicPr>
        <p:blipFill>
          <a:blip r:embed="rId2"/>
          <a:srcRect/>
          <a:stretch>
            <a:fillRect/>
          </a:stretch>
        </p:blipFill>
        <p:spPr bwMode="auto">
          <a:xfrm>
            <a:off x="6172200" y="3886200"/>
            <a:ext cx="1600200" cy="1855788"/>
          </a:xfrm>
          <a:prstGeom prst="rect">
            <a:avLst/>
          </a:prstGeom>
          <a:noFill/>
          <a:ln w="9525">
            <a:noFill/>
            <a:miter lim="800000"/>
            <a:headEnd/>
            <a:tailEnd/>
          </a:ln>
        </p:spPr>
      </p:pic>
      <p:sp>
        <p:nvSpPr>
          <p:cNvPr id="6" name="Subtitle 2"/>
          <p:cNvSpPr>
            <a:spLocks noGrp="1"/>
          </p:cNvSpPr>
          <p:nvPr>
            <p:ph type="subTitle" idx="1"/>
          </p:nvPr>
        </p:nvSpPr>
        <p:spPr>
          <a:xfrm>
            <a:off x="685800" y="3886200"/>
            <a:ext cx="4800600" cy="2057400"/>
          </a:xfrm>
        </p:spPr>
        <p:txBody>
          <a:bodyPr>
            <a:normAutofit/>
          </a:bodyPr>
          <a:lstStyle/>
          <a:p>
            <a:endParaRPr lang="en-US" sz="600" dirty="0" smtClean="0"/>
          </a:p>
          <a:p>
            <a:r>
              <a:rPr lang="en-US" sz="1800" dirty="0" smtClean="0"/>
              <a:t>Harold Jordan</a:t>
            </a:r>
          </a:p>
          <a:p>
            <a:endParaRPr lang="en-US" sz="600" dirty="0" smtClean="0"/>
          </a:p>
          <a:p>
            <a:r>
              <a:rPr lang="en-US" sz="1800" dirty="0" smtClean="0"/>
              <a:t>Dignity in Schools Campaign (DSC)</a:t>
            </a:r>
            <a:endParaRPr lang="en-US" sz="1800" dirty="0"/>
          </a:p>
        </p:txBody>
      </p:sp>
    </p:spTree>
    <p:extLst>
      <p:ext uri="{BB962C8B-B14F-4D97-AF65-F5344CB8AC3E}">
        <p14:creationId xmlns:p14="http://schemas.microsoft.com/office/powerpoint/2010/main" val="709588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655638"/>
            <a:ext cx="8229600" cy="792162"/>
          </a:xfrm>
        </p:spPr>
        <p:txBody>
          <a:bodyPr>
            <a:noAutofit/>
          </a:bodyPr>
          <a:lstStyle/>
          <a:p>
            <a:pPr algn="ctr">
              <a:defRPr/>
            </a:pPr>
            <a:r>
              <a:rPr lang="en-US" sz="3200" dirty="0" smtClean="0"/>
              <a:t>Dignity in Schools Campaign (DSC)</a:t>
            </a:r>
          </a:p>
        </p:txBody>
      </p:sp>
      <p:sp>
        <p:nvSpPr>
          <p:cNvPr id="3" name="Content Placeholder 2"/>
          <p:cNvSpPr>
            <a:spLocks noGrp="1"/>
          </p:cNvSpPr>
          <p:nvPr>
            <p:ph sz="quarter" idx="1"/>
          </p:nvPr>
        </p:nvSpPr>
        <p:spPr>
          <a:xfrm>
            <a:off x="304800" y="1905000"/>
            <a:ext cx="8504238" cy="4572000"/>
          </a:xfrm>
        </p:spPr>
        <p:txBody>
          <a:bodyPr/>
          <a:lstStyle/>
          <a:p>
            <a:pPr>
              <a:defRPr/>
            </a:pPr>
            <a:r>
              <a:rPr lang="en-US" sz="2000" dirty="0" smtClean="0"/>
              <a:t>Challenges the systemic problem of </a:t>
            </a:r>
            <a:r>
              <a:rPr lang="en-US" sz="2000" dirty="0" err="1" smtClean="0"/>
              <a:t>pushout</a:t>
            </a:r>
            <a:r>
              <a:rPr lang="en-US" sz="2000" dirty="0" smtClean="0"/>
              <a:t> and advocates for the human right of every young person to education and dignity</a:t>
            </a:r>
          </a:p>
          <a:p>
            <a:pPr>
              <a:defRPr/>
            </a:pPr>
            <a:endParaRPr lang="en-US" sz="2000" dirty="0" smtClean="0"/>
          </a:p>
          <a:p>
            <a:pPr>
              <a:defRPr/>
            </a:pPr>
            <a:r>
              <a:rPr lang="en-US" sz="2000" dirty="0" smtClean="0"/>
              <a:t>79 organizations from 22 states:</a:t>
            </a:r>
          </a:p>
          <a:p>
            <a:pPr lvl="1">
              <a:buClr>
                <a:schemeClr val="accent1">
                  <a:lumMod val="75000"/>
                </a:schemeClr>
              </a:buClr>
              <a:defRPr/>
            </a:pPr>
            <a:r>
              <a:rPr lang="en-US" dirty="0" smtClean="0"/>
              <a:t>Youth and parent groups</a:t>
            </a:r>
          </a:p>
          <a:p>
            <a:pPr lvl="1">
              <a:buClr>
                <a:schemeClr val="accent1">
                  <a:lumMod val="75000"/>
                </a:schemeClr>
              </a:buClr>
              <a:defRPr/>
            </a:pPr>
            <a:r>
              <a:rPr lang="en-US" dirty="0" smtClean="0"/>
              <a:t>Legal and advocacy groups </a:t>
            </a:r>
          </a:p>
          <a:p>
            <a:pPr lvl="1">
              <a:buClr>
                <a:schemeClr val="accent1">
                  <a:lumMod val="75000"/>
                </a:schemeClr>
              </a:buClr>
              <a:defRPr/>
            </a:pPr>
            <a:r>
              <a:rPr lang="en-US" dirty="0" smtClean="0"/>
              <a:t>Teachers and educators</a:t>
            </a:r>
          </a:p>
          <a:p>
            <a:pPr lvl="1">
              <a:buClr>
                <a:schemeClr val="accent1">
                  <a:lumMod val="75000"/>
                </a:schemeClr>
              </a:buClr>
              <a:defRPr/>
            </a:pPr>
            <a:r>
              <a:rPr lang="en-US" dirty="0" smtClean="0"/>
              <a:t>Researchers</a:t>
            </a:r>
          </a:p>
          <a:p>
            <a:pPr lvl="1">
              <a:buClr>
                <a:schemeClr val="accent1">
                  <a:lumMod val="75000"/>
                </a:schemeClr>
              </a:buClr>
              <a:defRPr/>
            </a:pPr>
            <a:endParaRPr lang="en-US" sz="2000" dirty="0" smtClean="0"/>
          </a:p>
          <a:p>
            <a:pPr lvl="1">
              <a:buClr>
                <a:schemeClr val="accent1">
                  <a:lumMod val="75000"/>
                </a:schemeClr>
              </a:buClr>
              <a:buFont typeface="Wingdings" pitchFamily="2" charset="2"/>
              <a:buNone/>
              <a:defRPr/>
            </a:pPr>
            <a:endParaRPr lang="en-US" sz="2000" dirty="0" smtClean="0"/>
          </a:p>
          <a:p>
            <a:pPr>
              <a:defRPr/>
            </a:pPr>
            <a:endParaRPr lang="en-US" dirty="0"/>
          </a:p>
        </p:txBody>
      </p:sp>
      <p:pic>
        <p:nvPicPr>
          <p:cNvPr id="15364" name="Picture 2" descr="5974975687_57f95632cd"/>
          <p:cNvPicPr>
            <a:picLocks noChangeAspect="1" noChangeArrowheads="1"/>
          </p:cNvPicPr>
          <p:nvPr/>
        </p:nvPicPr>
        <p:blipFill>
          <a:blip r:embed="rId2"/>
          <a:srcRect/>
          <a:stretch>
            <a:fillRect/>
          </a:stretch>
        </p:blipFill>
        <p:spPr bwMode="auto">
          <a:xfrm>
            <a:off x="4546428" y="2933893"/>
            <a:ext cx="3917950" cy="29335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457200" y="500063"/>
            <a:ext cx="7467600" cy="868362"/>
          </a:xfrm>
        </p:spPr>
        <p:txBody>
          <a:bodyPr>
            <a:normAutofit/>
          </a:bodyPr>
          <a:lstStyle/>
          <a:p>
            <a:pPr algn="ctr" eaLnBrk="1" hangingPunct="1">
              <a:defRPr/>
            </a:pPr>
            <a:r>
              <a:rPr lang="en-US" sz="3200" dirty="0" smtClean="0"/>
              <a:t>DSC Model Code</a:t>
            </a:r>
          </a:p>
        </p:txBody>
      </p:sp>
      <p:sp>
        <p:nvSpPr>
          <p:cNvPr id="16387" name="Content Placeholder 2"/>
          <p:cNvSpPr>
            <a:spLocks noGrp="1"/>
          </p:cNvSpPr>
          <p:nvPr>
            <p:ph sz="quarter" idx="4294967295"/>
          </p:nvPr>
        </p:nvSpPr>
        <p:spPr>
          <a:xfrm>
            <a:off x="3505200" y="1752600"/>
            <a:ext cx="5300663" cy="4572000"/>
          </a:xfrm>
        </p:spPr>
        <p:txBody>
          <a:bodyPr/>
          <a:lstStyle/>
          <a:p>
            <a:pPr eaLnBrk="1" hangingPunct="1"/>
            <a:r>
              <a:rPr lang="en-US" sz="2000" dirty="0" smtClean="0"/>
              <a:t>Model policies for schools, districts and legislators to address school </a:t>
            </a:r>
            <a:r>
              <a:rPr lang="en-US" sz="2000" dirty="0" err="1" smtClean="0"/>
              <a:t>pushout</a:t>
            </a:r>
            <a:r>
              <a:rPr lang="en-US" sz="2000" dirty="0" smtClean="0"/>
              <a:t> and create safe and positive climates for learning</a:t>
            </a:r>
          </a:p>
          <a:p>
            <a:pPr eaLnBrk="1" hangingPunct="1"/>
            <a:endParaRPr lang="en-US" sz="2000" dirty="0" smtClean="0"/>
          </a:p>
          <a:p>
            <a:pPr eaLnBrk="1" hangingPunct="1"/>
            <a:r>
              <a:rPr lang="en-US" sz="2000" dirty="0" smtClean="0"/>
              <a:t>Based on research, best practices and on the ground experiences of students, parents and educators</a:t>
            </a:r>
          </a:p>
          <a:p>
            <a:pPr eaLnBrk="1" hangingPunct="1"/>
            <a:endParaRPr lang="en-US" sz="2000" dirty="0" smtClean="0"/>
          </a:p>
          <a:p>
            <a:pPr eaLnBrk="1" hangingPunct="1"/>
            <a:r>
              <a:rPr lang="en-US" sz="2000" dirty="0" smtClean="0"/>
              <a:t>Rooted in fundamental human rights principle that the goal of education is to develop each young person to their full potential</a:t>
            </a:r>
          </a:p>
          <a:p>
            <a:pPr eaLnBrk="1" hangingPunct="1"/>
            <a:endParaRPr lang="en-US" sz="2000" dirty="0" smtClean="0"/>
          </a:p>
          <a:p>
            <a:pPr eaLnBrk="1" hangingPunct="1"/>
            <a:endParaRPr lang="en-US" dirty="0" smtClean="0"/>
          </a:p>
        </p:txBody>
      </p:sp>
      <p:pic>
        <p:nvPicPr>
          <p:cNvPr id="16388" name="Picture 2" descr="http://www.stopsuspensions.org/solutions/model-code.jpg"/>
          <p:cNvPicPr>
            <a:picLocks noChangeAspect="1" noChangeArrowheads="1"/>
          </p:cNvPicPr>
          <p:nvPr/>
        </p:nvPicPr>
        <p:blipFill>
          <a:blip r:embed="rId3"/>
          <a:srcRect/>
          <a:stretch>
            <a:fillRect/>
          </a:stretch>
        </p:blipFill>
        <p:spPr bwMode="auto">
          <a:xfrm>
            <a:off x="304800" y="2054225"/>
            <a:ext cx="3014663"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91600" cy="990600"/>
          </a:xfrm>
        </p:spPr>
        <p:txBody>
          <a:bodyPr>
            <a:noAutofit/>
          </a:bodyPr>
          <a:lstStyle/>
          <a:p>
            <a:pPr lvl="0" algn="ctr">
              <a:defRPr/>
            </a:pPr>
            <a:r>
              <a:rPr lang="en-US" sz="3200" dirty="0" smtClean="0"/>
              <a:t>Key Elements of School Climate &amp; Discipline Policy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699147"/>
              </p:ext>
            </p:extLst>
          </p:nvPr>
        </p:nvGraphicFramePr>
        <p:xfrm>
          <a:off x="457200" y="15240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81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C6A6E92-5528-4823-8DD4-E3F7EE082C8A}"/>
                                            </p:graphicEl>
                                          </p:spTgt>
                                        </p:tgtEl>
                                        <p:attrNameLst>
                                          <p:attrName>style.visibility</p:attrName>
                                        </p:attrNameLst>
                                      </p:cBhvr>
                                      <p:to>
                                        <p:strVal val="visible"/>
                                      </p:to>
                                    </p:set>
                                    <p:animEffect transition="in" filter="fade">
                                      <p:cBhvr>
                                        <p:cTn id="7" dur="500"/>
                                        <p:tgtEl>
                                          <p:spTgt spid="4">
                                            <p:graphicEl>
                                              <a:dgm id="{5C6A6E92-5528-4823-8DD4-E3F7EE082C8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76297531-6B30-40EB-9FAC-2C6DD133F48B}"/>
                                            </p:graphicEl>
                                          </p:spTgt>
                                        </p:tgtEl>
                                        <p:attrNameLst>
                                          <p:attrName>style.visibility</p:attrName>
                                        </p:attrNameLst>
                                      </p:cBhvr>
                                      <p:to>
                                        <p:strVal val="visible"/>
                                      </p:to>
                                    </p:set>
                                    <p:animEffect transition="in" filter="fade">
                                      <p:cBhvr>
                                        <p:cTn id="10" dur="500"/>
                                        <p:tgtEl>
                                          <p:spTgt spid="4">
                                            <p:graphicEl>
                                              <a:dgm id="{76297531-6B30-40EB-9FAC-2C6DD133F48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6D2F9A6F-1565-4B4A-AF78-4BC29B8B3BD8}"/>
                                            </p:graphicEl>
                                          </p:spTgt>
                                        </p:tgtEl>
                                        <p:attrNameLst>
                                          <p:attrName>style.visibility</p:attrName>
                                        </p:attrNameLst>
                                      </p:cBhvr>
                                      <p:to>
                                        <p:strVal val="visible"/>
                                      </p:to>
                                    </p:set>
                                    <p:animEffect transition="in" filter="fade">
                                      <p:cBhvr>
                                        <p:cTn id="15" dur="500"/>
                                        <p:tgtEl>
                                          <p:spTgt spid="4">
                                            <p:graphicEl>
                                              <a:dgm id="{6D2F9A6F-1565-4B4A-AF78-4BC29B8B3BD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39A9E358-97B6-45C8-A14B-F28FCEF0B4D2}"/>
                                            </p:graphicEl>
                                          </p:spTgt>
                                        </p:tgtEl>
                                        <p:attrNameLst>
                                          <p:attrName>style.visibility</p:attrName>
                                        </p:attrNameLst>
                                      </p:cBhvr>
                                      <p:to>
                                        <p:strVal val="visible"/>
                                      </p:to>
                                    </p:set>
                                    <p:animEffect transition="in" filter="fade">
                                      <p:cBhvr>
                                        <p:cTn id="20" dur="500"/>
                                        <p:tgtEl>
                                          <p:spTgt spid="4">
                                            <p:graphicEl>
                                              <a:dgm id="{39A9E358-97B6-45C8-A14B-F28FCEF0B4D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A403012A-6489-42B8-8688-10F5851C985D}"/>
                                            </p:graphicEl>
                                          </p:spTgt>
                                        </p:tgtEl>
                                        <p:attrNameLst>
                                          <p:attrName>style.visibility</p:attrName>
                                        </p:attrNameLst>
                                      </p:cBhvr>
                                      <p:to>
                                        <p:strVal val="visible"/>
                                      </p:to>
                                    </p:set>
                                    <p:animEffect transition="in" filter="fade">
                                      <p:cBhvr>
                                        <p:cTn id="23" dur="500"/>
                                        <p:tgtEl>
                                          <p:spTgt spid="4">
                                            <p:graphicEl>
                                              <a:dgm id="{A403012A-6489-42B8-8688-10F5851C985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66E9E479-B8E8-4D38-9C60-5923F48DDB6D}"/>
                                            </p:graphicEl>
                                          </p:spTgt>
                                        </p:tgtEl>
                                        <p:attrNameLst>
                                          <p:attrName>style.visibility</p:attrName>
                                        </p:attrNameLst>
                                      </p:cBhvr>
                                      <p:to>
                                        <p:strVal val="visible"/>
                                      </p:to>
                                    </p:set>
                                    <p:animEffect transition="in" filter="fade">
                                      <p:cBhvr>
                                        <p:cTn id="28" dur="500"/>
                                        <p:tgtEl>
                                          <p:spTgt spid="4">
                                            <p:graphicEl>
                                              <a:dgm id="{66E9E479-B8E8-4D38-9C60-5923F48DDB6D}"/>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B6BB889B-13DE-4B35-9E8B-948D9DFE38CF}"/>
                                            </p:graphicEl>
                                          </p:spTgt>
                                        </p:tgtEl>
                                        <p:attrNameLst>
                                          <p:attrName>style.visibility</p:attrName>
                                        </p:attrNameLst>
                                      </p:cBhvr>
                                      <p:to>
                                        <p:strVal val="visible"/>
                                      </p:to>
                                    </p:set>
                                    <p:animEffect transition="in" filter="fade">
                                      <p:cBhvr>
                                        <p:cTn id="33" dur="500"/>
                                        <p:tgtEl>
                                          <p:spTgt spid="4">
                                            <p:graphicEl>
                                              <a:dgm id="{B6BB889B-13DE-4B35-9E8B-948D9DFE38CF}"/>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AB679BE8-EED3-4A4E-ABB2-1F8FBF37E230}"/>
                                            </p:graphicEl>
                                          </p:spTgt>
                                        </p:tgtEl>
                                        <p:attrNameLst>
                                          <p:attrName>style.visibility</p:attrName>
                                        </p:attrNameLst>
                                      </p:cBhvr>
                                      <p:to>
                                        <p:strVal val="visible"/>
                                      </p:to>
                                    </p:set>
                                    <p:animEffect transition="in" filter="fade">
                                      <p:cBhvr>
                                        <p:cTn id="36" dur="500"/>
                                        <p:tgtEl>
                                          <p:spTgt spid="4">
                                            <p:graphicEl>
                                              <a:dgm id="{AB679BE8-EED3-4A4E-ABB2-1F8FBF37E23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1510FAAF-F881-49A8-874B-949438A32227}"/>
                                            </p:graphicEl>
                                          </p:spTgt>
                                        </p:tgtEl>
                                        <p:attrNameLst>
                                          <p:attrName>style.visibility</p:attrName>
                                        </p:attrNameLst>
                                      </p:cBhvr>
                                      <p:to>
                                        <p:strVal val="visible"/>
                                      </p:to>
                                    </p:set>
                                    <p:animEffect transition="in" filter="fade">
                                      <p:cBhvr>
                                        <p:cTn id="41" dur="500"/>
                                        <p:tgtEl>
                                          <p:spTgt spid="4">
                                            <p:graphicEl>
                                              <a:dgm id="{1510FAAF-F881-49A8-874B-949438A322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1442466"/>
          <a:ext cx="7924800" cy="3221307"/>
        </p:xfrm>
        <a:graphic>
          <a:graphicData uri="http://schemas.openxmlformats.org/drawingml/2006/table">
            <a:tbl>
              <a:tblPr/>
              <a:tblGrid>
                <a:gridCol w="3808021"/>
                <a:gridCol w="1068779"/>
                <a:gridCol w="3048000"/>
              </a:tblGrid>
              <a:tr h="200953">
                <a:tc gridSpan="3">
                  <a:txBody>
                    <a:bodyPr/>
                    <a:lstStyle/>
                    <a:p>
                      <a:pPr marL="0" marR="0" algn="ctr">
                        <a:lnSpc>
                          <a:spcPct val="115000"/>
                        </a:lnSpc>
                        <a:spcBef>
                          <a:spcPts val="0"/>
                        </a:spcBef>
                        <a:spcAft>
                          <a:spcPts val="0"/>
                        </a:spcAft>
                      </a:pPr>
                      <a:r>
                        <a:rPr lang="en-US" sz="1100" b="1" dirty="0">
                          <a:latin typeface="Times New Roman"/>
                          <a:ea typeface="Calibri"/>
                          <a:cs typeface="Times New Roman"/>
                        </a:rPr>
                        <a:t>Key:  Use lowest level indicated first</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37247">
                <a:tc>
                  <a:txBody>
                    <a:bodyPr/>
                    <a:lstStyle/>
                    <a:p>
                      <a:pPr marL="0" marR="0" algn="l">
                        <a:lnSpc>
                          <a:spcPct val="115000"/>
                        </a:lnSpc>
                        <a:spcBef>
                          <a:spcPts val="0"/>
                        </a:spcBef>
                        <a:spcAft>
                          <a:spcPts val="0"/>
                        </a:spcAft>
                      </a:pPr>
                      <a:r>
                        <a:rPr lang="en-US" sz="1100" b="1" dirty="0">
                          <a:latin typeface="Times New Roman"/>
                          <a:ea typeface="Calibri"/>
                          <a:cs typeface="Times New Roman"/>
                        </a:rPr>
                        <a:t>Level 1: </a:t>
                      </a:r>
                      <a:r>
                        <a:rPr lang="en-US" sz="1000" dirty="0">
                          <a:latin typeface="Times New Roman"/>
                          <a:ea typeface="Calibri"/>
                          <a:cs typeface="Times New Roman"/>
                        </a:rPr>
                        <a:t>Classroom support – May be appropriate when the student has no prior incidents and interventions have not been put in place.</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0"/>
                        </a:spcAft>
                      </a:pPr>
                      <a:r>
                        <a:rPr lang="en-US" sz="1100" b="1" dirty="0">
                          <a:latin typeface="Times New Roman"/>
                          <a:ea typeface="Calibri"/>
                          <a:cs typeface="Times New Roman"/>
                        </a:rPr>
                        <a:t>Level 2: </a:t>
                      </a:r>
                      <a:r>
                        <a:rPr lang="en-US" sz="1000" dirty="0" err="1">
                          <a:latin typeface="Times New Roman"/>
                          <a:ea typeface="Calibri"/>
                          <a:cs typeface="Times New Roman"/>
                        </a:rPr>
                        <a:t>RtI</a:t>
                      </a:r>
                      <a:r>
                        <a:rPr lang="en-US" sz="1000" dirty="0">
                          <a:latin typeface="Times New Roman"/>
                          <a:ea typeface="Calibri"/>
                          <a:cs typeface="Times New Roman"/>
                        </a:rPr>
                        <a:t>/IEP Team – may be appropriate when supports have been put in place in the classroom to address behavior but the behavior has continued to negatively impact the learning of the student and others</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09600">
                <a:tc>
                  <a:txBody>
                    <a:bodyPr/>
                    <a:lstStyle/>
                    <a:p>
                      <a:pPr marL="0" marR="0" algn="l">
                        <a:lnSpc>
                          <a:spcPct val="115000"/>
                        </a:lnSpc>
                        <a:spcBef>
                          <a:spcPts val="0"/>
                        </a:spcBef>
                        <a:spcAft>
                          <a:spcPts val="0"/>
                        </a:spcAft>
                      </a:pPr>
                      <a:r>
                        <a:rPr lang="en-US" sz="1100" b="1" dirty="0">
                          <a:latin typeface="Times New Roman"/>
                          <a:ea typeface="Calibri"/>
                          <a:cs typeface="Times New Roman"/>
                        </a:rPr>
                        <a:t>Level 3: </a:t>
                      </a:r>
                      <a:r>
                        <a:rPr lang="en-US" sz="1000" dirty="0">
                          <a:latin typeface="Times New Roman"/>
                          <a:ea typeface="Calibri"/>
                          <a:cs typeface="Times New Roman"/>
                        </a:rPr>
                        <a:t>TST, Intensive Support Staff, and Appropriate Administration – may be appropriate when school supports are needed to correct behavior</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15000"/>
                        </a:lnSpc>
                        <a:spcBef>
                          <a:spcPts val="0"/>
                        </a:spcBef>
                        <a:spcAft>
                          <a:spcPts val="0"/>
                        </a:spcAft>
                      </a:pPr>
                      <a:r>
                        <a:rPr lang="en-US" sz="1100" b="1" dirty="0">
                          <a:latin typeface="Times New Roman"/>
                          <a:ea typeface="Calibri"/>
                          <a:cs typeface="Times New Roman"/>
                        </a:rPr>
                        <a:t>Level 4: </a:t>
                      </a:r>
                      <a:r>
                        <a:rPr lang="en-US" sz="1000" dirty="0" smtClean="0">
                          <a:latin typeface="Times New Roman"/>
                          <a:ea typeface="Calibri"/>
                          <a:cs typeface="Times New Roman"/>
                        </a:rPr>
                        <a:t>Suspension (1-3 Days) and </a:t>
                      </a:r>
                      <a:r>
                        <a:rPr lang="en-US" sz="1000" dirty="0">
                          <a:latin typeface="Times New Roman"/>
                          <a:ea typeface="Calibri"/>
                          <a:cs typeface="Times New Roman"/>
                        </a:rPr>
                        <a:t>Referral – may be appropriate when interventions and supports have been put in place but the behavior is escalating (repeated offenses</a:t>
                      </a:r>
                      <a:r>
                        <a:rPr lang="en-US" sz="1000" dirty="0" smtClean="0">
                          <a:latin typeface="Times New Roman"/>
                          <a:ea typeface="Calibri"/>
                          <a:cs typeface="Times New Roman"/>
                        </a:rPr>
                        <a:t>) </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09600">
                <a:tc>
                  <a:txBody>
                    <a:bodyPr/>
                    <a:lstStyle/>
                    <a:p>
                      <a:pPr marL="0" marR="0" algn="l">
                        <a:lnSpc>
                          <a:spcPct val="115000"/>
                        </a:lnSpc>
                        <a:spcBef>
                          <a:spcPts val="0"/>
                        </a:spcBef>
                        <a:spcAft>
                          <a:spcPts val="0"/>
                        </a:spcAft>
                      </a:pPr>
                      <a:r>
                        <a:rPr lang="en-US" sz="1100" b="1" dirty="0">
                          <a:latin typeface="Times New Roman"/>
                          <a:ea typeface="Calibri"/>
                          <a:cs typeface="Times New Roman"/>
                        </a:rPr>
                        <a:t>Level 5: </a:t>
                      </a:r>
                      <a:r>
                        <a:rPr lang="en-US" sz="1000" dirty="0">
                          <a:latin typeface="Times New Roman"/>
                          <a:ea typeface="Calibri"/>
                          <a:cs typeface="Times New Roman"/>
                        </a:rPr>
                        <a:t>Extended Suspension</a:t>
                      </a:r>
                      <a:r>
                        <a:rPr lang="en-US" sz="1000" dirty="0" smtClean="0">
                          <a:latin typeface="Times New Roman"/>
                          <a:ea typeface="Calibri"/>
                          <a:cs typeface="Times New Roman"/>
                        </a:rPr>
                        <a:t>, (1-10 days) </a:t>
                      </a:r>
                      <a:r>
                        <a:rPr lang="en-US" sz="1000" dirty="0">
                          <a:latin typeface="Times New Roman"/>
                          <a:ea typeface="Calibri"/>
                          <a:cs typeface="Times New Roman"/>
                        </a:rPr>
                        <a:t>Expulsion, and Referral – may be appropriate when student’s behavior seriously impacts the safety of others in the school</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762000">
                <a:tc gridSpan="3">
                  <a:txBody>
                    <a:bodyPr/>
                    <a:lstStyle/>
                    <a:p>
                      <a:pPr marL="0" marR="0" algn="l">
                        <a:lnSpc>
                          <a:spcPct val="115000"/>
                        </a:lnSpc>
                        <a:spcBef>
                          <a:spcPts val="0"/>
                        </a:spcBef>
                        <a:spcAft>
                          <a:spcPts val="0"/>
                        </a:spcAft>
                      </a:pPr>
                      <a:r>
                        <a:rPr lang="en-US" sz="1000" b="1" dirty="0">
                          <a:latin typeface="Times New Roman"/>
                          <a:ea typeface="Calibri"/>
                          <a:cs typeface="Times New Roman"/>
                        </a:rPr>
                        <a:t>Note: On the first instance of an inappropriate or disruptive behavior, use one or more intervention from the lowest level indicated for that behavior, or any lower level. If the same behavior is repeated during the same school year, one or more interventions or disciplinary responses from the next highest level may be used. Lower-level interventions may always be used, but interventions or disciplinary responses from the shaded boxes may never be used.</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401907">
                <a:tc gridSpan="2">
                  <a:txBody>
                    <a:bodyPr/>
                    <a:lstStyle/>
                    <a:p>
                      <a:pPr marL="0" marR="0" algn="ctr">
                        <a:lnSpc>
                          <a:spcPct val="115000"/>
                        </a:lnSpc>
                        <a:spcBef>
                          <a:spcPts val="0"/>
                        </a:spcBef>
                        <a:spcAft>
                          <a:spcPts val="0"/>
                        </a:spcAft>
                      </a:pPr>
                      <a:r>
                        <a:rPr lang="en-US" sz="1100" b="1" dirty="0">
                          <a:latin typeface="Times New Roman"/>
                          <a:ea typeface="Calibri"/>
                          <a:cs typeface="Times New Roman"/>
                        </a:rPr>
                        <a:t>Inappropriate or Disruptive Behavior</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latin typeface="Times New Roman"/>
                          <a:ea typeface="Calibri"/>
                          <a:cs typeface="Times New Roman"/>
                        </a:rPr>
                        <a:t>Levels</a:t>
                      </a:r>
                      <a:endParaRPr lang="en-US" sz="1000" dirty="0">
                        <a:latin typeface="Calibri"/>
                        <a:ea typeface="Calibri"/>
                        <a:cs typeface="Times New Roman"/>
                      </a:endParaRPr>
                    </a:p>
                    <a:p>
                      <a:pPr marL="0" marR="0" algn="l">
                        <a:lnSpc>
                          <a:spcPct val="115000"/>
                        </a:lnSpc>
                        <a:spcBef>
                          <a:spcPts val="0"/>
                        </a:spcBef>
                        <a:spcAft>
                          <a:spcPts val="0"/>
                        </a:spcAft>
                      </a:pPr>
                      <a:r>
                        <a:rPr lang="en-US" sz="1100" b="1" dirty="0" smtClean="0">
                          <a:latin typeface="Times New Roman"/>
                          <a:ea typeface="Calibri"/>
                          <a:cs typeface="Times New Roman"/>
                        </a:rPr>
                        <a:t>     1             2             </a:t>
                      </a:r>
                      <a:r>
                        <a:rPr lang="en-US" sz="1100" b="1" dirty="0">
                          <a:latin typeface="Times New Roman"/>
                          <a:ea typeface="Calibri"/>
                          <a:cs typeface="Times New Roman"/>
                        </a:rPr>
                        <a:t>3   </a:t>
                      </a:r>
                      <a:r>
                        <a:rPr lang="en-US" sz="1100" b="1" dirty="0" smtClean="0">
                          <a:latin typeface="Times New Roman"/>
                          <a:ea typeface="Calibri"/>
                          <a:cs typeface="Times New Roman"/>
                        </a:rPr>
                        <a:t>             </a:t>
                      </a:r>
                      <a:r>
                        <a:rPr lang="en-US" sz="1100" b="1" dirty="0">
                          <a:latin typeface="Times New Roman"/>
                          <a:ea typeface="Calibri"/>
                          <a:cs typeface="Times New Roman"/>
                        </a:rPr>
                        <a:t>4        </a:t>
                      </a:r>
                      <a:r>
                        <a:rPr lang="en-US" sz="1100" b="1" dirty="0" smtClean="0">
                          <a:latin typeface="Times New Roman"/>
                          <a:ea typeface="Calibri"/>
                          <a:cs typeface="Times New Roman"/>
                        </a:rPr>
                        <a:t>          5</a:t>
                      </a:r>
                      <a:endParaRPr lang="en-US" sz="1000" dirty="0">
                        <a:latin typeface="Calibri"/>
                        <a:ea typeface="Calibri"/>
                        <a:cs typeface="Times New Roman"/>
                      </a:endParaRPr>
                    </a:p>
                  </a:txBody>
                  <a:tcPr marL="65443" marR="654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09600" y="4660392"/>
          <a:ext cx="7924800" cy="893826"/>
        </p:xfrm>
        <a:graphic>
          <a:graphicData uri="http://schemas.openxmlformats.org/drawingml/2006/table">
            <a:tbl>
              <a:tblPr/>
              <a:tblGrid>
                <a:gridCol w="4863623"/>
                <a:gridCol w="526334"/>
                <a:gridCol w="477507"/>
                <a:gridCol w="609536"/>
                <a:gridCol w="180792"/>
                <a:gridCol w="477507"/>
                <a:gridCol w="789501"/>
              </a:tblGrid>
              <a:tr h="0">
                <a:tc>
                  <a:txBody>
                    <a:bodyPr/>
                    <a:lstStyle/>
                    <a:p>
                      <a:pPr marL="0" marR="0" algn="l">
                        <a:lnSpc>
                          <a:spcPct val="115000"/>
                        </a:lnSpc>
                        <a:spcBef>
                          <a:spcPts val="0"/>
                        </a:spcBef>
                        <a:spcAft>
                          <a:spcPts val="0"/>
                        </a:spcAft>
                      </a:pPr>
                      <a:r>
                        <a:rPr lang="en-US" sz="1100" dirty="0">
                          <a:latin typeface="Times New Roman"/>
                          <a:ea typeface="Calibri"/>
                          <a:cs typeface="Times New Roman"/>
                        </a:rPr>
                        <a:t>Classroom Disruptions (e.g., talking out in class or talking out of turn, throwing objects, and other behavior that distracts from student learning)</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pPr marL="0" marR="0" algn="ctr">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r h="0">
                <a:tc gridSpan="7">
                  <a:txBody>
                    <a:bodyPr/>
                    <a:lstStyle/>
                    <a:p>
                      <a:pPr marL="0" marR="0" algn="ctr">
                        <a:lnSpc>
                          <a:spcPct val="115000"/>
                        </a:lnSpc>
                        <a:spcBef>
                          <a:spcPts val="0"/>
                        </a:spcBef>
                        <a:spcAft>
                          <a:spcPts val="0"/>
                        </a:spcAft>
                      </a:pPr>
                      <a:endParaRPr lang="en-US" sz="11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l">
                        <a:lnSpc>
                          <a:spcPct val="115000"/>
                        </a:lnSpc>
                        <a:spcBef>
                          <a:spcPts val="0"/>
                        </a:spcBef>
                        <a:spcAft>
                          <a:spcPts val="0"/>
                        </a:spcAft>
                      </a:pPr>
                      <a:r>
                        <a:rPr lang="en-US" sz="1100" dirty="0">
                          <a:latin typeface="Times New Roman"/>
                          <a:ea typeface="Calibri"/>
                          <a:cs typeface="Times New Roman"/>
                        </a:rPr>
                        <a:t>Dress code violation</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c>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6" name="Title 1"/>
          <p:cNvSpPr>
            <a:spLocks noGrp="1"/>
          </p:cNvSpPr>
          <p:nvPr>
            <p:ph type="title" idx="4294967295"/>
          </p:nvPr>
        </p:nvSpPr>
        <p:spPr>
          <a:xfrm>
            <a:off x="457200" y="500063"/>
            <a:ext cx="8229600" cy="868362"/>
          </a:xfrm>
        </p:spPr>
        <p:txBody>
          <a:bodyPr>
            <a:normAutofit fontScale="90000"/>
          </a:bodyPr>
          <a:lstStyle/>
          <a:p>
            <a:pPr algn="ctr" eaLnBrk="1" hangingPunct="1">
              <a:defRPr/>
            </a:pPr>
            <a:r>
              <a:rPr lang="en-US" sz="3200" dirty="0" smtClean="0"/>
              <a:t>Example of Levels of Intervention (Greenville, MS)</a:t>
            </a:r>
          </a:p>
        </p:txBody>
      </p:sp>
      <p:graphicFrame>
        <p:nvGraphicFramePr>
          <p:cNvPr id="7" name="Table 6"/>
          <p:cNvGraphicFramePr>
            <a:graphicFrameLocks noGrp="1"/>
          </p:cNvGraphicFramePr>
          <p:nvPr/>
        </p:nvGraphicFramePr>
        <p:xfrm>
          <a:off x="609600" y="5562600"/>
          <a:ext cx="7924800" cy="863346"/>
        </p:xfrm>
        <a:graphic>
          <a:graphicData uri="http://schemas.openxmlformats.org/drawingml/2006/table">
            <a:tbl>
              <a:tblPr/>
              <a:tblGrid>
                <a:gridCol w="4863623"/>
                <a:gridCol w="526334"/>
                <a:gridCol w="477507"/>
                <a:gridCol w="609536"/>
                <a:gridCol w="180792"/>
                <a:gridCol w="477507"/>
                <a:gridCol w="789501"/>
              </a:tblGrid>
              <a:tr h="119380">
                <a:tc gridSpan="7">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0">
                <a:tc>
                  <a:txBody>
                    <a:bodyPr/>
                    <a:lstStyle/>
                    <a:p>
                      <a:r>
                        <a:rPr lang="en-US" sz="1100" kern="1200" dirty="0" smtClean="0">
                          <a:solidFill>
                            <a:schemeClr val="tx1"/>
                          </a:solidFill>
                          <a:latin typeface="Times New Roman" pitchFamily="18" charset="0"/>
                          <a:ea typeface="+mn-ea"/>
                          <a:cs typeface="Times New Roman" pitchFamily="18" charset="0"/>
                        </a:rPr>
                        <a:t>Fighting</a:t>
                      </a:r>
                    </a:p>
                    <a:p>
                      <a:pPr lvl="0">
                        <a:buFont typeface="Wingdings" pitchFamily="2" charset="2"/>
                        <a:buChar char="Ø"/>
                      </a:pPr>
                      <a:r>
                        <a:rPr lang="en-US" sz="1100" kern="1200" dirty="0" smtClean="0">
                          <a:solidFill>
                            <a:schemeClr val="tx1"/>
                          </a:solidFill>
                          <a:latin typeface="Times New Roman" pitchFamily="18" charset="0"/>
                          <a:ea typeface="+mn-ea"/>
                          <a:cs typeface="Times New Roman" pitchFamily="18" charset="0"/>
                        </a:rPr>
                        <a:t>Physical aggression -  No injury(e.g., pushin</a:t>
                      </a:r>
                      <a:r>
                        <a:rPr lang="en-US" sz="1100" b="1" kern="1200" dirty="0" smtClean="0">
                          <a:solidFill>
                            <a:schemeClr val="tx1"/>
                          </a:solidFill>
                          <a:latin typeface="Times New Roman" pitchFamily="18" charset="0"/>
                          <a:ea typeface="+mn-ea"/>
                          <a:cs typeface="Times New Roman" pitchFamily="18" charset="0"/>
                        </a:rPr>
                        <a:t>g</a:t>
                      </a:r>
                      <a:r>
                        <a:rPr lang="en-US" sz="1100" kern="1200" dirty="0" smtClean="0">
                          <a:solidFill>
                            <a:schemeClr val="tx1"/>
                          </a:solidFill>
                          <a:latin typeface="Times New Roman" pitchFamily="18" charset="0"/>
                          <a:ea typeface="+mn-ea"/>
                          <a:cs typeface="Times New Roman" pitchFamily="18" charset="0"/>
                        </a:rPr>
                        <a:t> and shoving)</a:t>
                      </a:r>
                      <a:br>
                        <a:rPr lang="en-US" sz="1100" kern="1200" dirty="0" smtClean="0">
                          <a:solidFill>
                            <a:schemeClr val="tx1"/>
                          </a:solidFill>
                          <a:latin typeface="Times New Roman" pitchFamily="18" charset="0"/>
                          <a:ea typeface="+mn-ea"/>
                          <a:cs typeface="Times New Roman" pitchFamily="18" charset="0"/>
                        </a:rPr>
                      </a:br>
                      <a:endParaRPr lang="en-US" sz="1100" kern="1200" dirty="0" smtClean="0">
                        <a:solidFill>
                          <a:schemeClr val="tx1"/>
                        </a:solidFill>
                        <a:latin typeface="Times New Roman" pitchFamily="18" charset="0"/>
                        <a:ea typeface="+mn-ea"/>
                        <a:cs typeface="Times New Roman" pitchFamily="18" charset="0"/>
                      </a:endParaRPr>
                    </a:p>
                    <a:p>
                      <a:pPr lvl="0">
                        <a:buFont typeface="Wingdings" pitchFamily="2" charset="2"/>
                        <a:buChar char="Ø"/>
                      </a:pPr>
                      <a:r>
                        <a:rPr lang="en-US" sz="1100" kern="1200" dirty="0" smtClean="0">
                          <a:solidFill>
                            <a:schemeClr val="tx1"/>
                          </a:solidFill>
                          <a:latin typeface="Times New Roman" pitchFamily="18" charset="0"/>
                          <a:ea typeface="+mn-ea"/>
                          <a:cs typeface="Times New Roman" pitchFamily="18" charset="0"/>
                        </a:rPr>
                        <a:t>More serious fighting (may include incidents involving minor injuries)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endParaRPr lang="en-US" sz="300" dirty="0" smtClean="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endParaRPr lang="en-US" sz="300" dirty="0" smtClean="0">
                        <a:latin typeface="Calibri"/>
                        <a:ea typeface="Calibri"/>
                        <a:cs typeface="Times New Roman"/>
                      </a:endParaRPr>
                    </a:p>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a:lnSpc>
                          <a:spcPct val="115000"/>
                        </a:lnSpc>
                        <a:spcBef>
                          <a:spcPts val="0"/>
                        </a:spcBef>
                        <a:spcAft>
                          <a:spcPts val="0"/>
                        </a:spcAft>
                        <a:buSzPts val="2400"/>
                        <a:buFont typeface="Symbol"/>
                        <a:buNone/>
                      </a:pPr>
                      <a:endParaRPr lang="en-US" sz="300" dirty="0" smtClean="0">
                        <a:latin typeface="Calibri"/>
                        <a:ea typeface="Calibri"/>
                        <a:cs typeface="Times New Roman"/>
                      </a:endParaRPr>
                    </a:p>
                    <a:p>
                      <a:pPr marL="342900" marR="0" lvl="0" indent="-342900" algn="ctr">
                        <a:lnSpc>
                          <a:spcPct val="115000"/>
                        </a:lnSpc>
                        <a:spcBef>
                          <a:spcPts val="0"/>
                        </a:spcBef>
                        <a:spcAft>
                          <a:spcPts val="0"/>
                        </a:spcAft>
                        <a:buSzPts val="2400"/>
                        <a:buFont typeface="Symbol"/>
                        <a:buNone/>
                      </a:pPr>
                      <a:r>
                        <a:rPr lang="en-US" sz="1800" dirty="0" smtClean="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 dirty="0" smtClean="0">
                        <a:latin typeface="Calibri"/>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 dirty="0" smtClean="0">
                        <a:latin typeface="Calibri"/>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a:ea typeface="Calibri"/>
                          <a:cs typeface="Times New Roman"/>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smtClean="0">
                        <a:latin typeface="Calibri"/>
                        <a:ea typeface="Calibri"/>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rmAutofit fontScale="90000"/>
          </a:bodyPr>
          <a:lstStyle/>
          <a:p>
            <a:r>
              <a:rPr lang="en-US" sz="2400" dirty="0" smtClean="0"/>
              <a:t>Philadelphia (PA)</a:t>
            </a:r>
            <a:endParaRPr lang="en-US" sz="2400" dirty="0"/>
          </a:p>
        </p:txBody>
      </p:sp>
      <p:sp>
        <p:nvSpPr>
          <p:cNvPr id="3" name="Content Placeholder 2"/>
          <p:cNvSpPr>
            <a:spLocks noGrp="1"/>
          </p:cNvSpPr>
          <p:nvPr>
            <p:ph idx="1"/>
          </p:nvPr>
        </p:nvSpPr>
        <p:spPr>
          <a:xfrm>
            <a:off x="457200" y="1143000"/>
            <a:ext cx="8229600" cy="5334000"/>
          </a:xfrm>
        </p:spPr>
        <p:txBody>
          <a:bodyPr/>
          <a:lstStyle/>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88392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829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smtClean="0"/>
              <a:t>Using the Model Code</a:t>
            </a:r>
            <a:endParaRPr lang="en-US" sz="3200" dirty="0"/>
          </a:p>
        </p:txBody>
      </p:sp>
      <p:sp>
        <p:nvSpPr>
          <p:cNvPr id="23555" name="Content Placeholder 2"/>
          <p:cNvSpPr>
            <a:spLocks noGrp="1"/>
          </p:cNvSpPr>
          <p:nvPr>
            <p:ph sz="quarter" idx="1"/>
          </p:nvPr>
        </p:nvSpPr>
        <p:spPr>
          <a:xfrm>
            <a:off x="609600" y="1527175"/>
            <a:ext cx="7467600" cy="5178425"/>
          </a:xfrm>
        </p:spPr>
        <p:txBody>
          <a:bodyPr/>
          <a:lstStyle/>
          <a:p>
            <a:pPr lvl="1"/>
            <a:endParaRPr lang="en-US" sz="1000" dirty="0" smtClean="0"/>
          </a:p>
          <a:p>
            <a:pPr marL="908050" lvl="1" indent="-444500">
              <a:buNone/>
            </a:pPr>
            <a:r>
              <a:rPr lang="en-US" dirty="0" smtClean="0"/>
              <a:t>	Identify which sections of the Code are most relevant to your community or school </a:t>
            </a:r>
          </a:p>
          <a:p>
            <a:pPr marL="908050" lvl="1" indent="-444500">
              <a:buFont typeface="Wingdings" pitchFamily="2" charset="2"/>
              <a:buChar char="Ø"/>
            </a:pPr>
            <a:endParaRPr lang="en-US" dirty="0" smtClean="0"/>
          </a:p>
          <a:p>
            <a:pPr marL="908050" lvl="1" indent="-444500">
              <a:buNone/>
            </a:pPr>
            <a:r>
              <a:rPr lang="en-US" dirty="0" smtClean="0"/>
              <a:t>	Compare the Model Code to the existing law or policy</a:t>
            </a:r>
          </a:p>
          <a:p>
            <a:pPr marL="908050" lvl="1" indent="-444500">
              <a:buFont typeface="Wingdings" pitchFamily="2" charset="2"/>
              <a:buChar char="Ø"/>
            </a:pPr>
            <a:endParaRPr lang="en-US" dirty="0" smtClean="0"/>
          </a:p>
          <a:p>
            <a:pPr marL="908050" lvl="1" indent="-444500">
              <a:buNone/>
            </a:pPr>
            <a:r>
              <a:rPr lang="en-US" dirty="0" smtClean="0"/>
              <a:t>	Use “recommended language” from the Code to help shape policy changes</a:t>
            </a:r>
          </a:p>
          <a:p>
            <a:pPr marL="908050" lvl="1" indent="-444500">
              <a:buFont typeface="Wingdings" pitchFamily="2" charset="2"/>
              <a:buChar char="Ø"/>
            </a:pPr>
            <a:endParaRPr lang="en-US" dirty="0" smtClean="0"/>
          </a:p>
          <a:p>
            <a:pPr marL="908050" lvl="1" indent="-444500">
              <a:buNone/>
            </a:pPr>
            <a:r>
              <a:rPr lang="en-US" dirty="0" smtClean="0"/>
              <a:t>	Use guidelines in the Model Code to assist with implementation </a:t>
            </a:r>
          </a:p>
        </p:txBody>
      </p:sp>
      <p:sp>
        <p:nvSpPr>
          <p:cNvPr id="23556" name="TextBox 3"/>
          <p:cNvSpPr txBox="1">
            <a:spLocks noChangeArrowheads="1"/>
          </p:cNvSpPr>
          <p:nvPr/>
        </p:nvSpPr>
        <p:spPr bwMode="auto">
          <a:xfrm>
            <a:off x="8229600" y="5791200"/>
            <a:ext cx="441325" cy="369888"/>
          </a:xfrm>
          <a:prstGeom prst="rect">
            <a:avLst/>
          </a:prstGeom>
          <a:noFill/>
          <a:ln w="9525">
            <a:noFill/>
            <a:miter lim="800000"/>
            <a:headEnd/>
            <a:tailEnd/>
          </a:ln>
        </p:spPr>
        <p:txBody>
          <a:bodyPr wrap="none">
            <a:spAutoFit/>
          </a:bodyPr>
          <a:lstStyle/>
          <a:p>
            <a:r>
              <a:rPr lang="en-US">
                <a:solidFill>
                  <a:schemeClr val="bg1"/>
                </a:solidFill>
              </a:rPr>
              <a:t>15</a:t>
            </a:r>
          </a:p>
        </p:txBody>
      </p:sp>
      <p:sp>
        <p:nvSpPr>
          <p:cNvPr id="8" name="Right Arrow 7"/>
          <p:cNvSpPr/>
          <p:nvPr/>
        </p:nvSpPr>
        <p:spPr>
          <a:xfrm>
            <a:off x="609600" y="1828800"/>
            <a:ext cx="762000" cy="4572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ight Arrow 8"/>
          <p:cNvSpPr/>
          <p:nvPr/>
        </p:nvSpPr>
        <p:spPr>
          <a:xfrm>
            <a:off x="609600" y="2819400"/>
            <a:ext cx="762000" cy="4572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ight Arrow 9"/>
          <p:cNvSpPr/>
          <p:nvPr/>
        </p:nvSpPr>
        <p:spPr>
          <a:xfrm>
            <a:off x="609600" y="3657600"/>
            <a:ext cx="762000" cy="4572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 name="Right Arrow 10"/>
          <p:cNvSpPr/>
          <p:nvPr/>
        </p:nvSpPr>
        <p:spPr>
          <a:xfrm>
            <a:off x="609600" y="4648200"/>
            <a:ext cx="762000" cy="4572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427038"/>
            <a:ext cx="8534400" cy="792162"/>
          </a:xfrm>
        </p:spPr>
        <p:txBody>
          <a:bodyPr>
            <a:noAutofit/>
          </a:bodyPr>
          <a:lstStyle/>
          <a:p>
            <a:pPr algn="ctr">
              <a:defRPr/>
            </a:pPr>
            <a:r>
              <a:rPr lang="en-US" sz="3200" dirty="0" smtClean="0"/>
              <a:t>Breakout Session</a:t>
            </a:r>
            <a:endParaRPr lang="en-US" sz="3200" dirty="0"/>
          </a:p>
        </p:txBody>
      </p:sp>
      <p:sp>
        <p:nvSpPr>
          <p:cNvPr id="7" name="Content Placeholder 2"/>
          <p:cNvSpPr txBox="1">
            <a:spLocks/>
          </p:cNvSpPr>
          <p:nvPr/>
        </p:nvSpPr>
        <p:spPr>
          <a:xfrm>
            <a:off x="304800" y="1295400"/>
            <a:ext cx="8504238" cy="2133600"/>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James Payne,</a:t>
            </a:r>
            <a:r>
              <a:rPr kumimoji="0" lang="en-US" sz="2000" b="0" i="0" u="none" strike="noStrike" kern="1200" cap="none" spc="0" normalizeH="0" noProof="0" dirty="0" smtClean="0">
                <a:ln>
                  <a:noFill/>
                </a:ln>
                <a:solidFill>
                  <a:schemeClr val="tx1"/>
                </a:solidFill>
                <a:effectLst/>
                <a:uLnTx/>
                <a:uFillTx/>
                <a:latin typeface="+mn-lt"/>
                <a:ea typeface="+mn-ea"/>
                <a:cs typeface="+mn-cs"/>
              </a:rPr>
              <a:t> Alliance </a:t>
            </a:r>
            <a:r>
              <a:rPr lang="en-US" sz="2000" dirty="0" smtClean="0"/>
              <a:t>for Quality Education and Citizen Action of New York, will 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hare his experience</a:t>
            </a:r>
            <a:r>
              <a:rPr kumimoji="0" lang="en-US" sz="2000" b="0" i="0" u="none" strike="noStrike" kern="1200" cap="none" spc="0" normalizeH="0" noProof="0" dirty="0" smtClean="0">
                <a:ln>
                  <a:noFill/>
                </a:ln>
                <a:solidFill>
                  <a:schemeClr val="tx1"/>
                </a:solidFill>
                <a:effectLst/>
                <a:uLnTx/>
                <a:uFillTx/>
                <a:latin typeface="+mn-lt"/>
                <a:ea typeface="+mn-ea"/>
                <a:cs typeface="+mn-cs"/>
              </a:rPr>
              <a:t> reforming Buffalo’s Discipline Code</a:t>
            </a: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endParaRPr lang="en-US" sz="2000" baseline="0" dirty="0" smtClean="0"/>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kumimoji="0" lang="en-US" sz="2000" b="0" i="0" u="none" strike="noStrike" kern="1200" cap="none" spc="0" normalizeH="0" noProof="0" dirty="0" smtClean="0">
                <a:ln>
                  <a:noFill/>
                </a:ln>
                <a:solidFill>
                  <a:schemeClr val="tx1"/>
                </a:solidFill>
                <a:effectLst/>
                <a:uLnTx/>
                <a:uFillTx/>
                <a:latin typeface="+mn-lt"/>
                <a:ea typeface="+mn-ea"/>
                <a:cs typeface="+mn-cs"/>
              </a:rPr>
              <a:t>Walk through the </a:t>
            </a:r>
            <a:br>
              <a:rPr kumimoji="0" lang="en-US" sz="2000" b="0" i="0" u="none" strike="noStrike" kern="1200" cap="none" spc="0" normalizeH="0" noProof="0" dirty="0" smtClean="0">
                <a:ln>
                  <a:noFill/>
                </a:ln>
                <a:solidFill>
                  <a:schemeClr val="tx1"/>
                </a:solidFill>
                <a:effectLst/>
                <a:uLnTx/>
                <a:uFillTx/>
                <a:latin typeface="+mn-lt"/>
                <a:ea typeface="+mn-ea"/>
                <a:cs typeface="+mn-cs"/>
              </a:rPr>
            </a:br>
            <a:r>
              <a:rPr kumimoji="0" lang="en-US" sz="2000" b="0" i="0" u="none" strike="noStrike" kern="1200" cap="none" spc="0" normalizeH="0" noProof="0" dirty="0" smtClean="0">
                <a:ln>
                  <a:noFill/>
                </a:ln>
                <a:solidFill>
                  <a:schemeClr val="tx1"/>
                </a:solidFill>
                <a:effectLst/>
                <a:uLnTx/>
                <a:uFillTx/>
                <a:latin typeface="+mn-lt"/>
                <a:ea typeface="+mn-ea"/>
                <a:cs typeface="+mn-cs"/>
              </a:rPr>
              <a:t>DSC Model Code </a:t>
            </a:r>
            <a:br>
              <a:rPr kumimoji="0" lang="en-US" sz="2000" b="0" i="0" u="none" strike="noStrike" kern="1200" cap="none" spc="0" normalizeH="0" noProof="0" dirty="0" smtClean="0">
                <a:ln>
                  <a:noFill/>
                </a:ln>
                <a:solidFill>
                  <a:schemeClr val="tx1"/>
                </a:solidFill>
                <a:effectLst/>
                <a:uLnTx/>
                <a:uFillTx/>
                <a:latin typeface="+mn-lt"/>
                <a:ea typeface="+mn-ea"/>
                <a:cs typeface="+mn-cs"/>
              </a:rPr>
            </a:br>
            <a:r>
              <a:rPr kumimoji="0" lang="en-US" sz="2000" b="0" i="0" u="none" strike="noStrike" kern="1200" cap="none" spc="0" normalizeH="0" noProof="0" dirty="0" smtClean="0">
                <a:ln>
                  <a:noFill/>
                </a:ln>
                <a:solidFill>
                  <a:schemeClr val="tx1"/>
                </a:solidFill>
                <a:effectLst/>
                <a:uLnTx/>
                <a:uFillTx/>
                <a:latin typeface="+mn-lt"/>
                <a:ea typeface="+mn-ea"/>
                <a:cs typeface="+mn-cs"/>
              </a:rPr>
              <a:t>Comparison Tool</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8" name="Picture 3" descr="mctool.jpg"/>
          <p:cNvPicPr>
            <a:picLocks noChangeAspect="1"/>
          </p:cNvPicPr>
          <p:nvPr/>
        </p:nvPicPr>
        <p:blipFill>
          <a:blip r:embed="rId2" cstate="print"/>
          <a:srcRect t="5742"/>
          <a:stretch>
            <a:fillRect/>
          </a:stretch>
        </p:blipFill>
        <p:spPr bwMode="auto">
          <a:xfrm>
            <a:off x="2667000" y="2286000"/>
            <a:ext cx="6096000" cy="395036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smtClean="0"/>
              <a:t>Resources for Using the Model Code</a:t>
            </a:r>
            <a:endParaRPr lang="en-US" sz="3200" dirty="0"/>
          </a:p>
        </p:txBody>
      </p:sp>
      <p:sp>
        <p:nvSpPr>
          <p:cNvPr id="24579" name="Content Placeholder 2"/>
          <p:cNvSpPr>
            <a:spLocks noGrp="1"/>
          </p:cNvSpPr>
          <p:nvPr>
            <p:ph sz="quarter" idx="1"/>
          </p:nvPr>
        </p:nvSpPr>
        <p:spPr>
          <a:xfrm>
            <a:off x="533400" y="1371600"/>
            <a:ext cx="8382000" cy="5178425"/>
          </a:xfrm>
        </p:spPr>
        <p:txBody>
          <a:bodyPr>
            <a:normAutofit lnSpcReduction="10000"/>
          </a:bodyPr>
          <a:lstStyle/>
          <a:p>
            <a:pPr algn="ctr">
              <a:buNone/>
            </a:pPr>
            <a:r>
              <a:rPr lang="en-US" sz="2000" dirty="0" smtClean="0">
                <a:hlinkClick r:id="rId2"/>
              </a:rPr>
              <a:t>http://www.dignityinschools.org/our-work/model-school-code</a:t>
            </a:r>
            <a:endParaRPr lang="en-US" sz="2000" dirty="0" smtClean="0"/>
          </a:p>
          <a:p>
            <a:endParaRPr lang="en-US" sz="2000" dirty="0" smtClean="0"/>
          </a:p>
          <a:p>
            <a:r>
              <a:rPr lang="en-US" sz="2000" dirty="0" smtClean="0"/>
              <a:t>Executive Summary and Model Code by Section</a:t>
            </a:r>
          </a:p>
          <a:p>
            <a:endParaRPr lang="en-US" sz="2000" dirty="0" smtClean="0"/>
          </a:p>
          <a:p>
            <a:r>
              <a:rPr lang="en-US" sz="2000" dirty="0" smtClean="0"/>
              <a:t>Discipline Code Comparison Tool (breakout session)</a:t>
            </a:r>
          </a:p>
          <a:p>
            <a:endParaRPr lang="en-US" sz="2000" dirty="0" smtClean="0"/>
          </a:p>
          <a:p>
            <a:r>
              <a:rPr lang="en-US" sz="2000" dirty="0" smtClean="0"/>
              <a:t>Community Toolkit and Workshop Exercises</a:t>
            </a:r>
          </a:p>
          <a:p>
            <a:pPr lvl="1"/>
            <a:r>
              <a:rPr lang="en-US" sz="1800" dirty="0" smtClean="0"/>
              <a:t>Tips for sharing the Code with policy-makers, students, parents, educators and communities</a:t>
            </a:r>
          </a:p>
          <a:p>
            <a:pPr lvl="1"/>
            <a:r>
              <a:rPr lang="en-US" sz="1800" dirty="0" smtClean="0"/>
              <a:t>Sample activities for holding workshops on the Code</a:t>
            </a:r>
          </a:p>
          <a:p>
            <a:pPr lvl="1"/>
            <a:r>
              <a:rPr lang="en-US" sz="1800" dirty="0" smtClean="0"/>
              <a:t>List of resources (reports, model laws and policies, etc.) to help in implementing the Code</a:t>
            </a:r>
          </a:p>
          <a:p>
            <a:pPr>
              <a:buNone/>
            </a:pPr>
            <a:endParaRPr lang="en-US" sz="2000" dirty="0" smtClean="0"/>
          </a:p>
          <a:p>
            <a:r>
              <a:rPr lang="en-US" sz="2000" dirty="0" smtClean="0"/>
              <a:t>Participate in Model Code Webinars or Hold a Training</a:t>
            </a:r>
          </a:p>
          <a:p>
            <a:pPr lvl="1"/>
            <a:r>
              <a:rPr lang="en-US" sz="1800" dirty="0" smtClean="0"/>
              <a:t>Email: info@dignityinschools.org</a:t>
            </a:r>
          </a:p>
          <a:p>
            <a:pPr lvl="1"/>
            <a:endParaRPr lang="en-US" sz="2000" dirty="0" smtClean="0"/>
          </a:p>
          <a:p>
            <a:pPr lvl="1"/>
            <a:endParaRPr lang="en-US" sz="1800" dirty="0" smtClean="0"/>
          </a:p>
        </p:txBody>
      </p:sp>
      <p:sp>
        <p:nvSpPr>
          <p:cNvPr id="24580" name="TextBox 3"/>
          <p:cNvSpPr txBox="1">
            <a:spLocks noChangeArrowheads="1"/>
          </p:cNvSpPr>
          <p:nvPr/>
        </p:nvSpPr>
        <p:spPr bwMode="auto">
          <a:xfrm>
            <a:off x="8229600" y="5791200"/>
            <a:ext cx="441325" cy="369888"/>
          </a:xfrm>
          <a:prstGeom prst="rect">
            <a:avLst/>
          </a:prstGeom>
          <a:noFill/>
          <a:ln w="9525">
            <a:noFill/>
            <a:miter lim="800000"/>
            <a:headEnd/>
            <a:tailEnd/>
          </a:ln>
        </p:spPr>
        <p:txBody>
          <a:bodyPr wrap="none">
            <a:spAutoFit/>
          </a:bodyPr>
          <a:lstStyle/>
          <a:p>
            <a:r>
              <a:rPr lang="en-US">
                <a:solidFill>
                  <a:schemeClr val="bg1"/>
                </a:solidFill>
              </a:rPr>
              <a:t>16</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2009</TotalTime>
  <Words>633</Words>
  <Application>Microsoft Office PowerPoint</Application>
  <PresentationFormat>On-screen Show (4:3)</PresentationFormat>
  <Paragraphs>97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A Model Code on education and dignity </vt:lpstr>
      <vt:lpstr>Dignity in Schools Campaign (DSC)</vt:lpstr>
      <vt:lpstr>DSC Model Code</vt:lpstr>
      <vt:lpstr>Key Elements of School Climate &amp; Discipline Policy</vt:lpstr>
      <vt:lpstr>Example of Levels of Intervention (Greenville, MS)</vt:lpstr>
      <vt:lpstr>Philadelphia (PA)</vt:lpstr>
      <vt:lpstr>Using the Model Code</vt:lpstr>
      <vt:lpstr>Breakout Session</vt:lpstr>
      <vt:lpstr>Resources for Using the Model Code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Toni Lang</cp:lastModifiedBy>
  <cp:revision>126</cp:revision>
  <dcterms:created xsi:type="dcterms:W3CDTF">2013-06-06T15:44:16Z</dcterms:created>
  <dcterms:modified xsi:type="dcterms:W3CDTF">2014-05-12T16:22:17Z</dcterms:modified>
</cp:coreProperties>
</file>